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71" r:id="rId2"/>
    <p:sldId id="673" r:id="rId3"/>
    <p:sldId id="897" r:id="rId4"/>
    <p:sldId id="676" r:id="rId5"/>
    <p:sldId id="677" r:id="rId6"/>
    <p:sldId id="678" r:id="rId7"/>
    <p:sldId id="680" r:id="rId8"/>
    <p:sldId id="681" r:id="rId9"/>
    <p:sldId id="682" r:id="rId10"/>
    <p:sldId id="683" r:id="rId11"/>
    <p:sldId id="684" r:id="rId12"/>
    <p:sldId id="685" r:id="rId13"/>
    <p:sldId id="686" r:id="rId14"/>
    <p:sldId id="687" r:id="rId15"/>
    <p:sldId id="688" r:id="rId16"/>
    <p:sldId id="690" r:id="rId17"/>
    <p:sldId id="691" r:id="rId18"/>
    <p:sldId id="692" r:id="rId19"/>
    <p:sldId id="693" r:id="rId20"/>
    <p:sldId id="695" r:id="rId21"/>
    <p:sldId id="706" r:id="rId22"/>
    <p:sldId id="707" r:id="rId23"/>
    <p:sldId id="708" r:id="rId24"/>
    <p:sldId id="709" r:id="rId25"/>
    <p:sldId id="753" r:id="rId26"/>
    <p:sldId id="758" r:id="rId27"/>
    <p:sldId id="759" r:id="rId28"/>
    <p:sldId id="760" r:id="rId29"/>
    <p:sldId id="761" r:id="rId30"/>
    <p:sldId id="762" r:id="rId31"/>
    <p:sldId id="763" r:id="rId32"/>
    <p:sldId id="764" r:id="rId33"/>
    <p:sldId id="765" r:id="rId34"/>
    <p:sldId id="766" r:id="rId35"/>
    <p:sldId id="767" r:id="rId36"/>
    <p:sldId id="768" r:id="rId37"/>
    <p:sldId id="769" r:id="rId38"/>
    <p:sldId id="770" r:id="rId39"/>
    <p:sldId id="771" r:id="rId40"/>
    <p:sldId id="772" r:id="rId41"/>
    <p:sldId id="773" r:id="rId42"/>
    <p:sldId id="774" r:id="rId43"/>
    <p:sldId id="775" r:id="rId44"/>
    <p:sldId id="776" r:id="rId45"/>
    <p:sldId id="777" r:id="rId46"/>
    <p:sldId id="778" r:id="rId47"/>
    <p:sldId id="779" r:id="rId48"/>
    <p:sldId id="780" r:id="rId49"/>
    <p:sldId id="898" r:id="rId50"/>
    <p:sldId id="899" r:id="rId51"/>
    <p:sldId id="783" r:id="rId52"/>
    <p:sldId id="784" r:id="rId53"/>
    <p:sldId id="785" r:id="rId54"/>
    <p:sldId id="900" r:id="rId5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96CE9C-74B9-43BD-82C0-7F42BBCDA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87BB86-AEE4-468F-8941-063390ADE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946E11-1783-4220-A1E2-6676943B0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A752-245A-4884-ADDB-583043E9A6A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CD7271-7346-4C71-B5B7-0BB5D114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C8BA54-FA3C-4000-9C6D-9CE3EF19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9347-88DD-48DD-A65B-EBFB1C519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001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DA5F0-23B7-453B-9D34-E8FE4833D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A47951D-C47B-40D3-AAF1-7559D3D3B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5A73BF-DA7B-4375-8998-460281D6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A752-245A-4884-ADDB-583043E9A6A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B11B15-18E0-47ED-B8F9-25331B038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37A2AF-13A8-4618-A389-4B4EE1CB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9347-88DD-48DD-A65B-EBFB1C519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046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0C1917B-E25D-4581-9360-447112261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1EA471-5C51-43CB-AA7A-03724AC5E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31768F-DD72-4415-B584-94D105237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A752-245A-4884-ADDB-583043E9A6A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562C7C-6B32-49AB-9838-62FC947A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E5BD84-FDC9-48CA-B526-01D05F62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9347-88DD-48DD-A65B-EBFB1C519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046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961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9E695B-08F1-495B-8D5F-DA7DDF2F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FB383B-7F4A-471E-8ECF-902E9DBFA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D81AC2-2B39-4726-BAE4-8B2F632E6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A752-245A-4884-ADDB-583043E9A6A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E1D095-DEFA-4DDC-8B5A-BDC203391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DD1C3C-7FDE-4ADF-BDDB-AF71B5B9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9347-88DD-48DD-A65B-EBFB1C519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49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95251-4685-48E2-A71A-921500886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066D31-71C6-406F-A94A-8C8EB75B7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E3A029-62BA-4CD0-88F5-F24CDA7C3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A752-245A-4884-ADDB-583043E9A6A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21C830-A882-4B6E-B0F4-D6D842B17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F7170F-9E03-4D98-B11B-87AD3C4AB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9347-88DD-48DD-A65B-EBFB1C519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3164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E167A0-F8C7-49FA-9149-1E52B07D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0CBF46-30D0-46C4-B52C-C4D732D3B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140D9B2-7F59-42AA-B258-B70DDE49F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78D2F5-D8E1-4810-8359-7E1F87446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A752-245A-4884-ADDB-583043E9A6A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D9F085-AB37-44C2-9A3E-A01B05E89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321CAC-CA2E-47E0-8266-DAAA37D1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9347-88DD-48DD-A65B-EBFB1C519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0697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70388-3502-49F1-93C4-B6225062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020CA0-4889-4B17-ABBA-CFF170E44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2CF8BE4-7490-4878-9D5C-ABE35A285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F2EFB6-84D0-4A6A-91C2-45DF15E9A0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2E8A93C-E723-4674-BF47-8FAA271206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F27D2EB-DF7E-437D-9611-313A7733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A752-245A-4884-ADDB-583043E9A6A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E54E0C4-814C-4BE6-B633-FCD472790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FB99D63-8947-470B-8138-E36EEF63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9347-88DD-48DD-A65B-EBFB1C519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1882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EC689F-3F1F-44AD-ABA2-4C842A767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095913F-E052-4F91-B28B-1963A5251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A752-245A-4884-ADDB-583043E9A6A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23EC3C4-8EB5-4B38-9E9F-FB52B13ED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A0ABBAB-83C2-49C4-B11A-EDAF766B9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9347-88DD-48DD-A65B-EBFB1C519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854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2A7B4A0-8F83-43EE-9E26-6018588E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A752-245A-4884-ADDB-583043E9A6A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8429136-EBFD-46B9-9EEB-071B4D3A0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680199-2E76-4A4B-AD7B-640DAF8BA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9347-88DD-48DD-A65B-EBFB1C519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31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C18812-7484-4858-9C5C-FC5F70CB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7FDEAB-ED6C-4761-92C0-942C4B0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6533D1-8D90-4180-9558-278966D65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EE0C2E-8757-4033-836C-EF0CF95D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A752-245A-4884-ADDB-583043E9A6A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664BE7-660B-4352-AFA8-8855A0960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EF37EB-CC51-4738-97BF-FF8E1BF5A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9347-88DD-48DD-A65B-EBFB1C519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51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A8248-A5D1-454D-9F03-D608885B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8C3D5B7-A9AA-44EF-8096-1F12F2C841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EF2C51-8C19-43CE-AA27-9FA14F0FB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72DE39-AD79-4EC6-B0EC-018C8C900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A752-245A-4884-ADDB-583043E9A6A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BB05D0-99F2-419C-91AA-2C10B418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802811-86ED-4FBF-A283-F5AFC4B24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9347-88DD-48DD-A65B-EBFB1C519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69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F03D7-50E3-4884-AEA0-296CA495F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24B9A7-DDA5-46B2-B812-C836F38BC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0DCB13-1C75-4F9E-9394-45415AAFB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FA752-245A-4884-ADDB-583043E9A6A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EDE987-7CA9-45CA-A81F-F2F67A776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BADCD7-51AF-412C-8D36-823DF2674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39347-88DD-48DD-A65B-EBFB1C519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137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5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35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324" y="4306947"/>
            <a:ext cx="1777875" cy="2057256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798679" y="457697"/>
            <a:ext cx="7538282" cy="17915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5821" spc="5" dirty="0">
                <a:latin typeface="Arial"/>
                <a:cs typeface="Arial"/>
              </a:rPr>
              <a:t>Работайте с разными</a:t>
            </a:r>
            <a:br>
              <a:rPr lang="ru-RU" sz="5821" spc="5" dirty="0">
                <a:latin typeface="Arial"/>
                <a:cs typeface="Arial"/>
              </a:rPr>
            </a:br>
            <a:r>
              <a:rPr lang="ru-RU" sz="5821" spc="5" dirty="0">
                <a:latin typeface="Arial"/>
                <a:cs typeface="Arial"/>
              </a:rPr>
              <a:t>типами данных с </a:t>
            </a:r>
            <a:endParaRPr sz="5821" dirty="0">
              <a:latin typeface="Arial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9" y="2706860"/>
            <a:ext cx="1777875" cy="2063605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219" y="2706860"/>
            <a:ext cx="1777875" cy="2063605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254" y="4306947"/>
            <a:ext cx="1777875" cy="20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0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650970" y="2773091"/>
            <a:ext cx="9317615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90" spc="5" dirty="0">
                <a:latin typeface="Arial"/>
                <a:cs typeface="Arial"/>
              </a:rPr>
              <a:t>•  </a:t>
            </a:r>
            <a:r>
              <a:rPr lang="ru-RU" sz="2790" spc="5" dirty="0">
                <a:solidFill>
                  <a:srgbClr val="78AAD6"/>
                </a:solidFill>
                <a:latin typeface="Arial"/>
                <a:cs typeface="Arial"/>
              </a:rPr>
              <a:t>Сумма </a:t>
            </a:r>
            <a:r>
              <a:rPr lang="ru-RU" sz="2790" spc="5" dirty="0">
                <a:latin typeface="Arial"/>
                <a:cs typeface="Arial"/>
              </a:rPr>
              <a:t>от</a:t>
            </a:r>
            <a:r>
              <a:rPr sz="2790" spc="5" dirty="0">
                <a:latin typeface="Arial"/>
                <a:cs typeface="Arial"/>
              </a:rPr>
              <a:t> </a:t>
            </a:r>
            <a:r>
              <a:rPr lang="ru-RU" sz="2790" spc="5" dirty="0">
                <a:latin typeface="Arial"/>
                <a:cs typeface="Arial"/>
              </a:rPr>
              <a:t>логического вектора дает</a:t>
            </a:r>
            <a:r>
              <a:rPr sz="2790" spc="5" dirty="0">
                <a:latin typeface="Arial"/>
                <a:cs typeface="Arial"/>
              </a:rPr>
              <a:t> </a:t>
            </a:r>
            <a:r>
              <a:rPr lang="ru-RU" sz="2790" spc="5" dirty="0">
                <a:solidFill>
                  <a:srgbClr val="78AAD6"/>
                </a:solidFill>
                <a:latin typeface="Arial"/>
                <a:cs typeface="Arial"/>
              </a:rPr>
              <a:t>количество </a:t>
            </a:r>
            <a:r>
              <a:rPr sz="2790" spc="5" dirty="0">
                <a:solidFill>
                  <a:srgbClr val="78AAD6"/>
                </a:solidFill>
                <a:latin typeface="Arial"/>
                <a:cs typeface="Arial"/>
              </a:rPr>
              <a:t>TRUE</a:t>
            </a:r>
            <a:endParaRPr sz="2750" dirty="0">
              <a:latin typeface="Arial"/>
              <a:cs typeface="Arial"/>
            </a:endParaRPr>
          </a:p>
        </p:txBody>
      </p:sp>
      <p:pic>
        <p:nvPicPr>
          <p:cNvPr id="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23" y="3325245"/>
            <a:ext cx="8649252" cy="1086840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848" y="3322070"/>
            <a:ext cx="8655605" cy="109318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2089432" y="3421064"/>
            <a:ext cx="564994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sum(c(TRUE,  FALSE,  TRUE,  TRUE))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089431" y="3941728"/>
            <a:ext cx="89736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53585F"/>
                </a:solidFill>
                <a:latin typeface="Arial"/>
                <a:cs typeface="Arial"/>
              </a:rPr>
              <a:t>##    3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80189AFD-567A-4D84-8878-CA1F2740FDD4}"/>
              </a:ext>
            </a:extLst>
          </p:cNvPr>
          <p:cNvSpPr txBox="1"/>
          <p:nvPr/>
        </p:nvSpPr>
        <p:spPr>
          <a:xfrm>
            <a:off x="428" y="517912"/>
            <a:ext cx="12191144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5000" spc="5" dirty="0">
                <a:latin typeface="Arial"/>
                <a:cs typeface="Arial"/>
              </a:rPr>
              <a:t>Математические операции</a:t>
            </a:r>
            <a:endParaRPr sz="5000" dirty="0">
              <a:latin typeface="Arial"/>
              <a:cs typeface="Arial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4B759D6D-BFA3-48FE-93A1-48F503A226A2}"/>
              </a:ext>
            </a:extLst>
          </p:cNvPr>
          <p:cNvSpPr txBox="1"/>
          <p:nvPr/>
        </p:nvSpPr>
        <p:spPr>
          <a:xfrm>
            <a:off x="689694" y="1585374"/>
            <a:ext cx="10857139" cy="8794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Когда вы совершаете мат. операции с логическими переменными</a:t>
            </a:r>
            <a:r>
              <a:rPr sz="2715" spc="5" dirty="0">
                <a:latin typeface="Arial"/>
                <a:cs typeface="Arial"/>
              </a:rPr>
              <a:t>,</a:t>
            </a:r>
            <a:br>
              <a:rPr lang="ru-RU" sz="2715" spc="5" dirty="0">
                <a:latin typeface="Arial"/>
                <a:cs typeface="Arial"/>
              </a:rPr>
            </a:br>
            <a:r>
              <a:rPr sz="2715" spc="5" dirty="0">
                <a:latin typeface="Arial"/>
                <a:cs typeface="Arial"/>
              </a:rPr>
              <a:t> TRUE </a:t>
            </a:r>
            <a:r>
              <a:rPr lang="ru-RU" sz="2715" spc="5" dirty="0">
                <a:latin typeface="Arial"/>
                <a:cs typeface="Arial"/>
              </a:rPr>
              <a:t>становится</a:t>
            </a:r>
            <a:r>
              <a:rPr sz="2715" spc="5" dirty="0">
                <a:latin typeface="Arial"/>
                <a:cs typeface="Arial"/>
              </a:rPr>
              <a:t> 1 </a:t>
            </a:r>
            <a:r>
              <a:rPr lang="ru-RU" sz="2715" spc="5" dirty="0">
                <a:latin typeface="Arial"/>
                <a:cs typeface="Arial"/>
              </a:rPr>
              <a:t>и </a:t>
            </a:r>
            <a:r>
              <a:rPr sz="3000" spc="5" dirty="0">
                <a:latin typeface="Arial"/>
                <a:cs typeface="Arial"/>
              </a:rPr>
              <a:t>FALSE </a:t>
            </a:r>
            <a:r>
              <a:rPr lang="ru-RU" sz="3000" spc="5" dirty="0">
                <a:latin typeface="Arial"/>
                <a:cs typeface="Arial"/>
              </a:rPr>
              <a:t>становится </a:t>
            </a:r>
            <a:r>
              <a:rPr sz="3000" spc="5" dirty="0">
                <a:latin typeface="Arial"/>
                <a:cs typeface="Arial"/>
              </a:rPr>
              <a:t>0.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2778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661288" y="4722404"/>
            <a:ext cx="10256526" cy="445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95" spc="5" dirty="0">
                <a:latin typeface="Arial"/>
                <a:cs typeface="Arial"/>
              </a:rPr>
              <a:t>• </a:t>
            </a:r>
            <a:r>
              <a:rPr lang="ru-RU" sz="2895" spc="5" dirty="0">
                <a:solidFill>
                  <a:srgbClr val="93B675"/>
                </a:solidFill>
                <a:latin typeface="Arial"/>
                <a:cs typeface="Arial"/>
              </a:rPr>
              <a:t>Среднее</a:t>
            </a:r>
            <a:r>
              <a:rPr sz="2895" spc="5" dirty="0">
                <a:solidFill>
                  <a:srgbClr val="93B675"/>
                </a:solidFill>
                <a:latin typeface="Arial"/>
                <a:cs typeface="Arial"/>
              </a:rPr>
              <a:t> </a:t>
            </a:r>
            <a:r>
              <a:rPr lang="ru-RU" sz="2895" spc="5" dirty="0">
                <a:latin typeface="Arial"/>
                <a:cs typeface="Arial"/>
              </a:rPr>
              <a:t>от логического вектора</a:t>
            </a:r>
            <a:r>
              <a:rPr sz="2895" spc="5" dirty="0">
                <a:latin typeface="Arial"/>
                <a:cs typeface="Arial"/>
              </a:rPr>
              <a:t> </a:t>
            </a:r>
            <a:r>
              <a:rPr lang="ru-RU" sz="2895" spc="5" dirty="0">
                <a:solidFill>
                  <a:srgbClr val="93B675"/>
                </a:solidFill>
                <a:latin typeface="Arial"/>
                <a:cs typeface="Arial"/>
              </a:rPr>
              <a:t>это доля значений</a:t>
            </a:r>
            <a:r>
              <a:rPr sz="2895" spc="5" dirty="0">
                <a:solidFill>
                  <a:srgbClr val="93B675"/>
                </a:solidFill>
                <a:latin typeface="Arial"/>
                <a:cs typeface="Arial"/>
              </a:rPr>
              <a:t> TRUE</a:t>
            </a:r>
            <a:endParaRPr sz="2850" dirty="0">
              <a:latin typeface="Arial"/>
              <a:cs typeface="Arial"/>
            </a:endParaRPr>
          </a:p>
        </p:txBody>
      </p:sp>
      <p:pic>
        <p:nvPicPr>
          <p:cNvPr id="4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23" y="3325245"/>
            <a:ext cx="8649252" cy="1086840"/>
          </a:xfrm>
          <a:prstGeom prst="rect">
            <a:avLst/>
          </a:prstGeom>
        </p:spPr>
      </p:pic>
      <p:pic>
        <p:nvPicPr>
          <p:cNvPr id="4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848" y="3322070"/>
            <a:ext cx="8655605" cy="1093189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089432" y="3421064"/>
            <a:ext cx="564994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sum(c(TRUE,  FALSE,  TRUE,  TRUE))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089431" y="3941728"/>
            <a:ext cx="89736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53585F"/>
                </a:solidFill>
                <a:latin typeface="Arial"/>
                <a:cs typeface="Arial"/>
              </a:rPr>
              <a:t>##    3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23" y="5274434"/>
            <a:ext cx="8649252" cy="1086840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848" y="5271260"/>
            <a:ext cx="8655605" cy="1093189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2089431" y="5370377"/>
            <a:ext cx="365356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mean(c(1,  2,  3,  4)  &lt;  4)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089431" y="5891040"/>
            <a:ext cx="1344920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53585F"/>
                </a:solidFill>
                <a:latin typeface="Arial"/>
                <a:cs typeface="Arial"/>
              </a:rPr>
              <a:t>##    0.75</a:t>
            </a:r>
            <a:endParaRPr sz="2500">
              <a:latin typeface="Arial"/>
              <a:cs typeface="Arial"/>
            </a:endParaRP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7ADA1822-F4F6-4DE1-8A55-01000B0073C8}"/>
              </a:ext>
            </a:extLst>
          </p:cNvPr>
          <p:cNvSpPr txBox="1"/>
          <p:nvPr/>
        </p:nvSpPr>
        <p:spPr>
          <a:xfrm>
            <a:off x="1650970" y="2773091"/>
            <a:ext cx="9359614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90" spc="5" dirty="0">
                <a:latin typeface="Arial"/>
                <a:cs typeface="Arial"/>
              </a:rPr>
              <a:t>•  </a:t>
            </a:r>
            <a:r>
              <a:rPr lang="ru-RU" sz="2790" spc="5" dirty="0">
                <a:solidFill>
                  <a:srgbClr val="78AAD6"/>
                </a:solidFill>
                <a:latin typeface="Arial"/>
                <a:cs typeface="Arial"/>
              </a:rPr>
              <a:t>Сумма </a:t>
            </a:r>
            <a:r>
              <a:rPr lang="ru-RU" sz="2790" spc="5" dirty="0">
                <a:latin typeface="Arial"/>
                <a:cs typeface="Arial"/>
              </a:rPr>
              <a:t>от</a:t>
            </a:r>
            <a:r>
              <a:rPr sz="2790" spc="5" dirty="0">
                <a:latin typeface="Arial"/>
                <a:cs typeface="Arial"/>
              </a:rPr>
              <a:t> </a:t>
            </a:r>
            <a:r>
              <a:rPr lang="ru-RU" sz="2790" spc="5" dirty="0">
                <a:latin typeface="Arial"/>
                <a:cs typeface="Arial"/>
              </a:rPr>
              <a:t>логического вектора дает</a:t>
            </a:r>
            <a:r>
              <a:rPr sz="2790" spc="5" dirty="0">
                <a:latin typeface="Arial"/>
                <a:cs typeface="Arial"/>
              </a:rPr>
              <a:t> </a:t>
            </a:r>
            <a:r>
              <a:rPr lang="ru-RU" sz="2790" spc="5" dirty="0">
                <a:solidFill>
                  <a:srgbClr val="78AAD6"/>
                </a:solidFill>
                <a:latin typeface="Arial"/>
                <a:cs typeface="Arial"/>
              </a:rPr>
              <a:t>количество </a:t>
            </a:r>
            <a:r>
              <a:rPr sz="2790" spc="5" dirty="0">
                <a:solidFill>
                  <a:srgbClr val="78AAD6"/>
                </a:solidFill>
                <a:latin typeface="Arial"/>
                <a:cs typeface="Arial"/>
              </a:rPr>
              <a:t>TRUE</a:t>
            </a:r>
            <a:endParaRPr sz="2750" dirty="0">
              <a:latin typeface="Arial"/>
              <a:cs typeface="Arial"/>
            </a:endParaRP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8E01D26D-A474-4C36-BE3A-937D51DB6706}"/>
              </a:ext>
            </a:extLst>
          </p:cNvPr>
          <p:cNvSpPr txBox="1"/>
          <p:nvPr/>
        </p:nvSpPr>
        <p:spPr>
          <a:xfrm>
            <a:off x="428" y="517912"/>
            <a:ext cx="12191144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5000" spc="5" dirty="0">
                <a:latin typeface="Arial"/>
                <a:cs typeface="Arial"/>
              </a:rPr>
              <a:t>Математические операции</a:t>
            </a:r>
            <a:endParaRPr sz="5000" dirty="0">
              <a:latin typeface="Arial"/>
              <a:cs typeface="Arial"/>
            </a:endParaRP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6A6EF7F5-EA0C-4616-BD55-1CFE1C71741A}"/>
              </a:ext>
            </a:extLst>
          </p:cNvPr>
          <p:cNvSpPr txBox="1"/>
          <p:nvPr/>
        </p:nvSpPr>
        <p:spPr>
          <a:xfrm>
            <a:off x="689694" y="1585374"/>
            <a:ext cx="10857139" cy="8794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Когда вы совершаете мат. операции с логическими переменными</a:t>
            </a:r>
            <a:r>
              <a:rPr sz="2715" spc="5" dirty="0">
                <a:latin typeface="Arial"/>
                <a:cs typeface="Arial"/>
              </a:rPr>
              <a:t>,</a:t>
            </a:r>
            <a:br>
              <a:rPr lang="ru-RU" sz="2715" spc="5" dirty="0">
                <a:latin typeface="Arial"/>
                <a:cs typeface="Arial"/>
              </a:rPr>
            </a:br>
            <a:r>
              <a:rPr sz="2715" spc="5" dirty="0">
                <a:latin typeface="Arial"/>
                <a:cs typeface="Arial"/>
              </a:rPr>
              <a:t> TRUE </a:t>
            </a:r>
            <a:r>
              <a:rPr lang="ru-RU" sz="2715" spc="5" dirty="0">
                <a:latin typeface="Arial"/>
                <a:cs typeface="Arial"/>
              </a:rPr>
              <a:t>становится</a:t>
            </a:r>
            <a:r>
              <a:rPr sz="2715" spc="5" dirty="0">
                <a:latin typeface="Arial"/>
                <a:cs typeface="Arial"/>
              </a:rPr>
              <a:t> 1 </a:t>
            </a:r>
            <a:r>
              <a:rPr lang="ru-RU" sz="2715" spc="5" dirty="0">
                <a:latin typeface="Arial"/>
                <a:cs typeface="Arial"/>
              </a:rPr>
              <a:t>и </a:t>
            </a:r>
            <a:r>
              <a:rPr sz="3000" spc="5" dirty="0">
                <a:latin typeface="Arial"/>
                <a:cs typeface="Arial"/>
              </a:rPr>
              <a:t>FALSE </a:t>
            </a:r>
            <a:r>
              <a:rPr lang="ru-RU" sz="3000" spc="5" dirty="0">
                <a:latin typeface="Arial"/>
                <a:cs typeface="Arial"/>
              </a:rPr>
              <a:t>становится </a:t>
            </a:r>
            <a:r>
              <a:rPr sz="3000" spc="5" dirty="0">
                <a:latin typeface="Arial"/>
                <a:cs typeface="Arial"/>
              </a:rPr>
              <a:t>0.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8802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98083" y="638909"/>
            <a:ext cx="4594528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Самостоятельно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43348" y="1788910"/>
            <a:ext cx="10085005" cy="9002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50" spc="5" dirty="0">
                <a:solidFill>
                  <a:srgbClr val="005493"/>
                </a:solidFill>
                <a:latin typeface="Arial"/>
                <a:cs typeface="Arial"/>
              </a:rPr>
              <a:t>Используя таблицу</a:t>
            </a:r>
            <a:r>
              <a:rPr sz="2850" spc="5" dirty="0">
                <a:solidFill>
                  <a:srgbClr val="005493"/>
                </a:solidFill>
                <a:latin typeface="Arial"/>
                <a:cs typeface="Arial"/>
              </a:rPr>
              <a:t> flights </a:t>
            </a:r>
            <a:r>
              <a:rPr lang="ru-RU" sz="2850" spc="5" dirty="0">
                <a:solidFill>
                  <a:srgbClr val="005493"/>
                </a:solidFill>
                <a:latin typeface="Arial"/>
                <a:cs typeface="Arial"/>
              </a:rPr>
              <a:t>создайте переменную </a:t>
            </a:r>
            <a:r>
              <a:rPr sz="2850" spc="5" dirty="0">
                <a:solidFill>
                  <a:srgbClr val="005493"/>
                </a:solidFill>
                <a:latin typeface="Arial"/>
                <a:cs typeface="Arial"/>
              </a:rPr>
              <a:t>delayed, </a:t>
            </a:r>
            <a:r>
              <a:rPr lang="ru-RU" sz="2850" spc="5" dirty="0">
                <a:solidFill>
                  <a:srgbClr val="005493"/>
                </a:solidFill>
                <a:latin typeface="Arial"/>
                <a:cs typeface="Arial"/>
              </a:rPr>
              <a:t>в </a:t>
            </a:r>
            <a:br>
              <a:rPr lang="ru-RU" sz="2850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2850" spc="5" dirty="0">
                <a:solidFill>
                  <a:srgbClr val="005493"/>
                </a:solidFill>
                <a:latin typeface="Arial"/>
                <a:cs typeface="Arial"/>
              </a:rPr>
              <a:t>которой будут только вылеты с задержкой</a:t>
            </a:r>
            <a: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(arr_delay &gt; 0). 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43348" y="2893732"/>
            <a:ext cx="10912603" cy="4105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668" spc="5" dirty="0">
                <a:solidFill>
                  <a:srgbClr val="005493"/>
                </a:solidFill>
                <a:latin typeface="Arial"/>
                <a:cs typeface="Arial"/>
              </a:rPr>
              <a:t>Затем</a:t>
            </a:r>
            <a:r>
              <a:rPr sz="2668" spc="5" dirty="0">
                <a:solidFill>
                  <a:srgbClr val="005493"/>
                </a:solidFill>
                <a:latin typeface="Arial"/>
                <a:cs typeface="Arial"/>
              </a:rPr>
              <a:t>, </a:t>
            </a:r>
            <a:r>
              <a:rPr lang="ru-RU" sz="2668" spc="5" dirty="0">
                <a:solidFill>
                  <a:srgbClr val="005493"/>
                </a:solidFill>
                <a:latin typeface="Arial"/>
                <a:cs typeface="Arial"/>
              </a:rPr>
              <a:t>уберите все строки со значением</a:t>
            </a:r>
            <a:r>
              <a:rPr sz="2668" spc="5" dirty="0">
                <a:solidFill>
                  <a:srgbClr val="005493"/>
                </a:solidFill>
                <a:latin typeface="Arial"/>
                <a:cs typeface="Arial"/>
              </a:rPr>
              <a:t> NA </a:t>
            </a:r>
            <a:r>
              <a:rPr lang="ru-RU" sz="2668" spc="5" dirty="0">
                <a:solidFill>
                  <a:srgbClr val="005493"/>
                </a:solidFill>
                <a:latin typeface="Arial"/>
                <a:cs typeface="Arial"/>
              </a:rPr>
              <a:t>в переменной</a:t>
            </a:r>
            <a:r>
              <a:rPr sz="2668" spc="5" dirty="0">
                <a:solidFill>
                  <a:srgbClr val="005493"/>
                </a:solidFill>
                <a:latin typeface="Arial"/>
                <a:cs typeface="Arial"/>
              </a:rPr>
              <a:t> delayed. </a:t>
            </a:r>
            <a:endParaRPr sz="2668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43347" y="3522338"/>
            <a:ext cx="11108810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Наконец</a:t>
            </a:r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, </a:t>
            </a:r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создайте сводную таблицу в</a:t>
            </a:r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которой будет посчитано</a:t>
            </a:r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: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44517" y="4150945"/>
            <a:ext cx="6247929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1. </a:t>
            </a:r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Сколько полетов было задержано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144518" y="4779550"/>
            <a:ext cx="7490192" cy="445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95" spc="5" dirty="0">
                <a:solidFill>
                  <a:srgbClr val="005493"/>
                </a:solidFill>
                <a:latin typeface="Arial"/>
                <a:cs typeface="Arial"/>
              </a:rPr>
              <a:t>2. </a:t>
            </a:r>
            <a:r>
              <a:rPr lang="ru-RU" sz="2895" spc="5" dirty="0">
                <a:solidFill>
                  <a:srgbClr val="005493"/>
                </a:solidFill>
                <a:latin typeface="Arial"/>
                <a:cs typeface="Arial"/>
              </a:rPr>
              <a:t>Доля полетов, которые были задержаны</a:t>
            </a:r>
            <a:endParaRPr sz="2850" dirty="0">
              <a:latin typeface="Arial"/>
              <a:cs typeface="Arial"/>
            </a:endParaRPr>
          </a:p>
        </p:txBody>
      </p:sp>
      <p:pic>
        <p:nvPicPr>
          <p:cNvPr id="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14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70" y="1279836"/>
            <a:ext cx="10690136" cy="4298328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96" y="1276662"/>
            <a:ext cx="10696484" cy="430467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76667" y="1433653"/>
            <a:ext cx="178221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flights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76667" y="1954317"/>
            <a:ext cx="624786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mutate(delayed  =  arr_delay  &gt;  0)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76666" y="2474980"/>
            <a:ext cx="382316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drop_na(delayed)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76667" y="2995644"/>
            <a:ext cx="886909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summarise(total  =  sum(delayed),  prop  =  mean(delayed))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76666" y="3516307"/>
            <a:ext cx="323870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53585F"/>
                </a:solidFill>
                <a:latin typeface="Arial"/>
                <a:cs typeface="Arial"/>
              </a:rPr>
              <a:t>##  #  A  tibble:  1  ×  2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76667" y="4036971"/>
            <a:ext cx="323742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53585F"/>
                </a:solidFill>
                <a:latin typeface="Arial"/>
                <a:cs typeface="Arial"/>
              </a:rPr>
              <a:t>##      total            prop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76667" y="4557634"/>
            <a:ext cx="332494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53585F"/>
                </a:solidFill>
                <a:latin typeface="Arial"/>
                <a:cs typeface="Arial"/>
              </a:rPr>
              <a:t>##      &lt;int&gt;          &lt;dbl&gt;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76667" y="5078297"/>
            <a:ext cx="366863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53585F"/>
                </a:solidFill>
                <a:latin typeface="Arial"/>
                <a:cs typeface="Arial"/>
              </a:rPr>
              <a:t>##  1  133004  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0.4063101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1237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36345" y="1395859"/>
            <a:ext cx="7319312" cy="30082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ru-RU" sz="9774" spc="5" dirty="0">
                <a:solidFill>
                  <a:srgbClr val="F0F0F0"/>
                </a:solidFill>
                <a:latin typeface="Arial"/>
                <a:cs typeface="Arial"/>
              </a:rPr>
              <a:t>Строковые</a:t>
            </a:r>
            <a:br>
              <a:rPr lang="ru-RU" sz="9774" spc="5" dirty="0">
                <a:solidFill>
                  <a:srgbClr val="F0F0F0"/>
                </a:solidFill>
                <a:latin typeface="Arial"/>
                <a:cs typeface="Arial"/>
              </a:rPr>
            </a:br>
            <a:r>
              <a:rPr lang="ru-RU" sz="9774" spc="5" dirty="0">
                <a:solidFill>
                  <a:srgbClr val="F0F0F0"/>
                </a:solidFill>
                <a:latin typeface="Arial"/>
                <a:cs typeface="Arial"/>
              </a:rPr>
              <a:t>переменные</a:t>
            </a:r>
            <a:endParaRPr sz="9750" dirty="0">
              <a:latin typeface="Arial"/>
              <a:cs typeface="Arial"/>
            </a:endParaRPr>
          </a:p>
        </p:txBody>
      </p:sp>
      <p:pic>
        <p:nvPicPr>
          <p:cNvPr id="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8" y="5449201"/>
            <a:ext cx="2809484" cy="879349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89" y="5442852"/>
            <a:ext cx="2822183" cy="89204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43348" y="5901644"/>
            <a:ext cx="72263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Strings</a:t>
            </a:r>
            <a:endParaRPr>
              <a:latin typeface="Arial"/>
              <a:cs typeface="Arial"/>
            </a:endParaRPr>
          </a:p>
        </p:txBody>
      </p:sp>
      <p:pic>
        <p:nvPicPr>
          <p:cNvPr id="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34" y="6119855"/>
            <a:ext cx="708381" cy="11429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9" y="5568800"/>
            <a:ext cx="476403" cy="69210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43348" y="5607152"/>
            <a:ext cx="666529" cy="2092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60" spc="5" dirty="0">
                <a:latin typeface="Arial"/>
                <a:cs typeface="Arial"/>
              </a:rPr>
              <a:t>In R4DS</a:t>
            </a:r>
            <a:endParaRPr sz="1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451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64158" y="410456"/>
            <a:ext cx="10400539" cy="7048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580" spc="5" dirty="0">
                <a:latin typeface="Arial"/>
                <a:cs typeface="Arial"/>
              </a:rPr>
              <a:t>(</a:t>
            </a:r>
            <a:r>
              <a:rPr lang="ru-RU" sz="4580" spc="5" dirty="0">
                <a:latin typeface="Arial"/>
                <a:cs typeface="Arial"/>
              </a:rPr>
              <a:t>символьные</a:t>
            </a:r>
            <a:r>
              <a:rPr sz="4580" spc="5" dirty="0">
                <a:latin typeface="Arial"/>
                <a:cs typeface="Arial"/>
              </a:rPr>
              <a:t>) </a:t>
            </a:r>
            <a:r>
              <a:rPr lang="ru-RU" sz="4580" spc="5" dirty="0">
                <a:latin typeface="Arial"/>
                <a:cs typeface="Arial"/>
              </a:rPr>
              <a:t>строковые переменные</a:t>
            </a:r>
            <a:endParaRPr sz="45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61971" y="1502441"/>
            <a:ext cx="10906832" cy="4105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668" spc="5" dirty="0">
                <a:latin typeface="Arial"/>
                <a:cs typeface="Arial"/>
              </a:rPr>
              <a:t>Это все что находится внутри двойных</a:t>
            </a:r>
            <a:r>
              <a:rPr sz="2668" spc="5" dirty="0">
                <a:latin typeface="Arial"/>
                <a:cs typeface="Arial"/>
              </a:rPr>
              <a:t>(") </a:t>
            </a:r>
            <a:r>
              <a:rPr lang="ru-RU" sz="2668" spc="5" dirty="0">
                <a:latin typeface="Arial"/>
                <a:cs typeface="Arial"/>
              </a:rPr>
              <a:t>или единичных кавычек</a:t>
            </a:r>
            <a:r>
              <a:rPr sz="2668" spc="5" dirty="0">
                <a:latin typeface="Arial"/>
                <a:cs typeface="Arial"/>
              </a:rPr>
              <a:t>(').</a:t>
            </a:r>
            <a:endParaRPr sz="2668" dirty="0">
              <a:latin typeface="Arial"/>
              <a:cs typeface="Arial"/>
            </a:endParaRPr>
          </a:p>
        </p:txBody>
      </p:sp>
      <p:pic>
        <p:nvPicPr>
          <p:cNvPr id="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64" y="2202278"/>
            <a:ext cx="8442820" cy="4203980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89" y="2199104"/>
            <a:ext cx="8449168" cy="421032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943392" y="2290843"/>
            <a:ext cx="113364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&gt;  </a:t>
            </a:r>
            <a:r>
              <a:rPr sz="2500" spc="5" dirty="0">
                <a:latin typeface="Arial"/>
                <a:cs typeface="Arial"/>
              </a:rPr>
              <a:t>"one"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43392" y="2811507"/>
            <a:ext cx="77649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&gt;</a:t>
            </a:r>
            <a:r>
              <a:rPr sz="2500" spc="5" dirty="0">
                <a:latin typeface="Arial"/>
                <a:cs typeface="Arial"/>
              </a:rPr>
              <a:t>  "1"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943391" y="3332170"/>
            <a:ext cx="135998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&gt;</a:t>
            </a:r>
            <a:r>
              <a:rPr sz="2500" spc="5" dirty="0">
                <a:latin typeface="Arial"/>
                <a:cs typeface="Arial"/>
              </a:rPr>
              <a:t>  "one’s"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943392" y="3852833"/>
            <a:ext cx="246702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&gt;</a:t>
            </a:r>
            <a:r>
              <a:rPr sz="2500" spc="5" dirty="0">
                <a:latin typeface="Arial"/>
                <a:cs typeface="Arial"/>
              </a:rPr>
              <a:t>  '"Hello  World"'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43391" y="4373497"/>
            <a:ext cx="93102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&gt;</a:t>
            </a:r>
            <a:r>
              <a:rPr sz="2500" spc="5" dirty="0">
                <a:latin typeface="Arial"/>
                <a:cs typeface="Arial"/>
              </a:rPr>
              <a:t>  "foo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943392" y="4894160"/>
            <a:ext cx="186590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spc="5" dirty="0">
                <a:solidFill>
                  <a:srgbClr val="0365C0"/>
                </a:solidFill>
                <a:latin typeface="Arial"/>
                <a:cs typeface="Arial"/>
              </a:rPr>
              <a:t>+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943392" y="5414823"/>
            <a:ext cx="186590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spc="5" dirty="0">
                <a:solidFill>
                  <a:srgbClr val="0365C0"/>
                </a:solidFill>
                <a:latin typeface="Arial"/>
                <a:cs typeface="Arial"/>
              </a:rPr>
              <a:t>+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43392" y="5935488"/>
            <a:ext cx="466281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+</a:t>
            </a:r>
            <a:r>
              <a:rPr sz="2500" spc="5" dirty="0">
                <a:latin typeface="Arial"/>
                <a:cs typeface="Arial"/>
              </a:rPr>
              <a:t>  oops.  I’m  stuck  in  a  string."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3371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21" y="748406"/>
            <a:ext cx="9114402" cy="768400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46" y="745233"/>
            <a:ext cx="9120753" cy="77474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740206" y="970136"/>
            <a:ext cx="166167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babynames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22" y="1606678"/>
            <a:ext cx="9156057" cy="5251081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848" y="3323737"/>
            <a:ext cx="5023052" cy="184535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679380" y="3521415"/>
            <a:ext cx="4295087" cy="1377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350" b="1" spc="5" dirty="0">
                <a:solidFill>
                  <a:srgbClr val="FFFFFF"/>
                </a:solidFill>
                <a:latin typeface="Arial"/>
                <a:cs typeface="Arial"/>
              </a:rPr>
              <a:t>Как можно рассчитать</a:t>
            </a:r>
            <a:br>
              <a:rPr lang="ru-RU" sz="235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230" b="1" spc="5" dirty="0">
                <a:solidFill>
                  <a:srgbClr val="FFFFFF"/>
                </a:solidFill>
                <a:latin typeface="Arial"/>
                <a:cs typeface="Arial"/>
              </a:rPr>
              <a:t>долю мальчиков или девочек</a:t>
            </a:r>
            <a:endParaRPr sz="2200" dirty="0">
              <a:latin typeface="Arial"/>
              <a:cs typeface="Arial"/>
            </a:endParaRPr>
          </a:p>
          <a:p>
            <a:r>
              <a:rPr lang="ru-RU" sz="2185" b="1" spc="5" dirty="0">
                <a:solidFill>
                  <a:srgbClr val="FFFFFF"/>
                </a:solidFill>
                <a:latin typeface="Arial"/>
                <a:cs typeface="Arial"/>
              </a:rPr>
              <a:t>чьи имена кончаются на </a:t>
            </a:r>
          </a:p>
          <a:p>
            <a:r>
              <a:rPr lang="ru-RU" sz="2185" b="1" spc="5" dirty="0">
                <a:solidFill>
                  <a:srgbClr val="FFFFFF"/>
                </a:solidFill>
                <a:latin typeface="Arial"/>
                <a:cs typeface="Arial"/>
              </a:rPr>
              <a:t>гласные</a:t>
            </a:r>
            <a:endParaRPr sz="21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3363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214049" y="1026197"/>
            <a:ext cx="7801175" cy="7140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40" spc="5" dirty="0">
                <a:latin typeface="Arial"/>
                <a:cs typeface="Arial"/>
              </a:rPr>
              <a:t>Наиболее полезные навыки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794869" y="2646100"/>
            <a:ext cx="6298199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65" spc="5" dirty="0">
                <a:latin typeface="Arial"/>
                <a:cs typeface="Arial"/>
              </a:rPr>
              <a:t>1. </a:t>
            </a:r>
            <a:r>
              <a:rPr lang="ru-RU" sz="2865" spc="5" dirty="0">
                <a:latin typeface="Arial"/>
                <a:cs typeface="Arial"/>
              </a:rPr>
              <a:t>Как выбрать </a:t>
            </a:r>
            <a:r>
              <a:rPr sz="2865" spc="5" dirty="0">
                <a:latin typeface="Arial"/>
                <a:cs typeface="Arial"/>
              </a:rPr>
              <a:t>/ </a:t>
            </a:r>
            <a:r>
              <a:rPr lang="ru-RU" sz="2865" spc="5" dirty="0">
                <a:latin typeface="Arial"/>
                <a:cs typeface="Arial"/>
              </a:rPr>
              <a:t>заменить подстроки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794868" y="3217560"/>
            <a:ext cx="6326155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65" spc="5" dirty="0">
                <a:solidFill>
                  <a:srgbClr val="A6AAA9"/>
                </a:solidFill>
                <a:latin typeface="Arial"/>
                <a:cs typeface="Arial"/>
              </a:rPr>
              <a:t>2. </a:t>
            </a:r>
            <a:r>
              <a:rPr lang="ru-RU" sz="2865" spc="5" dirty="0">
                <a:solidFill>
                  <a:srgbClr val="A6AAA9"/>
                </a:solidFill>
                <a:latin typeface="Arial"/>
                <a:cs typeface="Arial"/>
              </a:rPr>
              <a:t>Как найти совпадения по шаблону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794868" y="3789020"/>
            <a:ext cx="4386137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90" spc="5" dirty="0">
                <a:solidFill>
                  <a:srgbClr val="A6AAA9"/>
                </a:solidFill>
                <a:latin typeface="Arial"/>
                <a:cs typeface="Arial"/>
              </a:rPr>
              <a:t>3. </a:t>
            </a:r>
            <a:r>
              <a:rPr lang="ru-RU" sz="2790" spc="5" dirty="0">
                <a:solidFill>
                  <a:srgbClr val="A6AAA9"/>
                </a:solidFill>
                <a:latin typeface="Arial"/>
                <a:cs typeface="Arial"/>
              </a:rPr>
              <a:t>Регулярные выражения</a:t>
            </a:r>
            <a:endParaRPr sz="2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5692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232461" y="752663"/>
            <a:ext cx="1783822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stringr</a:t>
            </a:r>
            <a:endParaRPr sz="5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943501" y="2246079"/>
            <a:ext cx="6503703" cy="907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95" spc="5" dirty="0">
                <a:latin typeface="Arial"/>
                <a:cs typeface="Arial"/>
              </a:rPr>
              <a:t>Простые, совместимые функции для </a:t>
            </a:r>
          </a:p>
          <a:p>
            <a:r>
              <a:rPr lang="ru-RU" sz="2895" spc="5" dirty="0">
                <a:latin typeface="Arial"/>
                <a:cs typeface="Arial"/>
              </a:rPr>
              <a:t>работы со строками</a:t>
            </a:r>
            <a:r>
              <a:rPr sz="3000" spc="5" dirty="0">
                <a:latin typeface="Arial"/>
                <a:cs typeface="Arial"/>
              </a:rPr>
              <a:t>.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626" y="3420853"/>
            <a:ext cx="6476023" cy="1277632"/>
          </a:xfrm>
          <a:prstGeom prst="rect">
            <a:avLst/>
          </a:prstGeom>
        </p:spPr>
      </p:pic>
      <p:pic>
        <p:nvPicPr>
          <p:cNvPr id="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451" y="3417679"/>
            <a:ext cx="6482375" cy="1283981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127638" y="3643298"/>
            <a:ext cx="438068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#  install.packages("tidyverse")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27639" y="4163962"/>
            <a:ext cx="198836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library(stringr)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76" y="2235285"/>
            <a:ext cx="2057256" cy="238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62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291083"/>
            <a:ext cx="4662261" cy="626633"/>
          </a:xfrm>
          <a:prstGeom prst="rect">
            <a:avLst/>
          </a:prstGeom>
        </p:spPr>
      </p:pic>
      <p:pic>
        <p:nvPicPr>
          <p:cNvPr id="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287908"/>
            <a:ext cx="4668611" cy="63298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86202" y="449790"/>
            <a:ext cx="322299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0365C0"/>
                </a:solidFill>
                <a:latin typeface="Arial"/>
                <a:cs typeface="Arial"/>
              </a:rPr>
              <a:t>install.packages("tidyverse")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84609" y="1071728"/>
            <a:ext cx="3355662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380" spc="5" dirty="0">
                <a:latin typeface="Arial"/>
                <a:cs typeface="Arial"/>
              </a:rPr>
              <a:t>является эквивалентом</a:t>
            </a:r>
            <a:endParaRPr sz="2350" dirty="0">
              <a:latin typeface="Arial"/>
              <a:cs typeface="Arial"/>
            </a:endParaRPr>
          </a:p>
        </p:txBody>
      </p:sp>
      <p:pic>
        <p:nvPicPr>
          <p:cNvPr id="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646830"/>
            <a:ext cx="4662261" cy="4921210"/>
          </a:xfrm>
          <a:prstGeom prst="rect">
            <a:avLst/>
          </a:prstGeom>
        </p:spPr>
      </p:pic>
      <p:pic>
        <p:nvPicPr>
          <p:cNvPr id="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1643656"/>
            <a:ext cx="4668611" cy="492755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86202" y="1695713"/>
            <a:ext cx="1751762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0365C0"/>
                </a:solidFill>
                <a:latin typeface="Arial"/>
                <a:cs typeface="Arial"/>
              </a:rPr>
              <a:t>install.packages("ggplot2")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86202" y="1956044"/>
            <a:ext cx="1586973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0365C0"/>
                </a:solidFill>
                <a:latin typeface="Arial"/>
                <a:cs typeface="Arial"/>
              </a:rPr>
              <a:t>install.packages("dplyr")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86202" y="2210026"/>
            <a:ext cx="1546898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0365C0"/>
                </a:solidFill>
                <a:latin typeface="Arial"/>
                <a:cs typeface="Arial"/>
              </a:rPr>
              <a:t>install.packages("tidyr")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86202" y="2464009"/>
            <a:ext cx="1612621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0365C0"/>
                </a:solidFill>
                <a:latin typeface="Arial"/>
                <a:cs typeface="Arial"/>
              </a:rPr>
              <a:t>install.packages("readr")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86202" y="2717990"/>
            <a:ext cx="1580561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0365C0"/>
                </a:solidFill>
                <a:latin typeface="Arial"/>
                <a:cs typeface="Arial"/>
              </a:rPr>
              <a:t>install.packages("purrr")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86202" y="2971973"/>
            <a:ext cx="1619674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0365C0"/>
                </a:solidFill>
                <a:latin typeface="Arial"/>
                <a:cs typeface="Arial"/>
              </a:rPr>
              <a:t>install.packages("tibble")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86202" y="3225955"/>
            <a:ext cx="1545616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A6AAA9"/>
                </a:solidFill>
                <a:latin typeface="Arial"/>
                <a:cs typeface="Arial"/>
              </a:rPr>
              <a:t>install.packages("hms")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86202" y="3479937"/>
            <a:ext cx="1679627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A6AAA9"/>
                </a:solidFill>
                <a:latin typeface="Arial"/>
                <a:cs typeface="Arial"/>
              </a:rPr>
              <a:t>install.packages("stringr")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86202" y="3740269"/>
            <a:ext cx="1834798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A6AAA9"/>
                </a:solidFill>
                <a:latin typeface="Arial"/>
                <a:cs typeface="Arial"/>
              </a:rPr>
              <a:t>install.packages("lubridate")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86202" y="3994251"/>
            <a:ext cx="1713290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A6AAA9"/>
                </a:solidFill>
                <a:latin typeface="Arial"/>
                <a:cs typeface="Arial"/>
              </a:rPr>
              <a:t>install.packages("forcats")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086201" y="4248233"/>
            <a:ext cx="1511952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A6AAA9"/>
                </a:solidFill>
                <a:latin typeface="Arial"/>
                <a:cs typeface="Arial"/>
              </a:rPr>
              <a:t>install.packages("DBI")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086202" y="4502215"/>
            <a:ext cx="1668727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A6AAA9"/>
                </a:solidFill>
                <a:latin typeface="Arial"/>
                <a:cs typeface="Arial"/>
              </a:rPr>
              <a:t>install.packages("haven")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86202" y="4756197"/>
            <a:ext cx="1482137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A6AAA9"/>
                </a:solidFill>
                <a:latin typeface="Arial"/>
                <a:cs typeface="Arial"/>
              </a:rPr>
              <a:t>install.packages("httr")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86202" y="5010179"/>
            <a:ext cx="1726755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A6AAA9"/>
                </a:solidFill>
                <a:latin typeface="Arial"/>
                <a:cs typeface="Arial"/>
              </a:rPr>
              <a:t>install.packages("jsonlite")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086202" y="5264162"/>
            <a:ext cx="1669368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A6AAA9"/>
                </a:solidFill>
                <a:latin typeface="Arial"/>
                <a:cs typeface="Arial"/>
              </a:rPr>
              <a:t>install.packages("readxl")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086202" y="5524493"/>
            <a:ext cx="1588576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A6AAA9"/>
                </a:solidFill>
                <a:latin typeface="Arial"/>
                <a:cs typeface="Arial"/>
              </a:rPr>
              <a:t>install.packages("rvest")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86202" y="5778476"/>
            <a:ext cx="1578317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A6AAA9"/>
                </a:solidFill>
                <a:latin typeface="Arial"/>
                <a:cs typeface="Arial"/>
              </a:rPr>
              <a:t>install.packages("xml2")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086202" y="6032458"/>
            <a:ext cx="1719060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A6AAA9"/>
                </a:solidFill>
                <a:latin typeface="Arial"/>
                <a:cs typeface="Arial"/>
              </a:rPr>
              <a:t>install.packages("modelr")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086202" y="6286440"/>
            <a:ext cx="1686359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A6AAA9"/>
                </a:solidFill>
                <a:latin typeface="Arial"/>
                <a:cs typeface="Arial"/>
              </a:rPr>
              <a:t>install.packages("broom")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715" y="289958"/>
            <a:ext cx="4662262" cy="626638"/>
          </a:xfrm>
          <a:prstGeom prst="rect">
            <a:avLst/>
          </a:prstGeom>
        </p:spPr>
      </p:pic>
      <p:pic>
        <p:nvPicPr>
          <p:cNvPr id="8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40" y="286784"/>
            <a:ext cx="4668610" cy="63298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6692858" y="449790"/>
            <a:ext cx="209031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0365C0"/>
                </a:solidFill>
                <a:latin typeface="Arial"/>
                <a:cs typeface="Arial"/>
              </a:rPr>
              <a:t>library("tidyverse")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591266" y="1071728"/>
            <a:ext cx="3355662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380" spc="5" dirty="0">
                <a:latin typeface="Arial"/>
                <a:cs typeface="Arial"/>
              </a:rPr>
              <a:t>является эквивалентом</a:t>
            </a:r>
            <a:endParaRPr sz="2350" dirty="0">
              <a:latin typeface="Arial"/>
              <a:cs typeface="Arial"/>
            </a:endParaRPr>
          </a:p>
        </p:txBody>
      </p:sp>
      <p:pic>
        <p:nvPicPr>
          <p:cNvPr id="8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715" y="1645710"/>
            <a:ext cx="4662262" cy="4921210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40" y="1642536"/>
            <a:ext cx="4668610" cy="4927559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692859" y="1695713"/>
            <a:ext cx="1099981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0365C0"/>
                </a:solidFill>
                <a:latin typeface="Arial"/>
                <a:cs typeface="Arial"/>
              </a:rPr>
              <a:t>library("ggplot2")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6692859" y="1949695"/>
            <a:ext cx="935192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0365C0"/>
                </a:solidFill>
                <a:latin typeface="Arial"/>
                <a:cs typeface="Arial"/>
              </a:rPr>
              <a:t>library("dplyr")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6692859" y="2210026"/>
            <a:ext cx="895117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0365C0"/>
                </a:solidFill>
                <a:latin typeface="Arial"/>
                <a:cs typeface="Arial"/>
              </a:rPr>
              <a:t>library("tidyr")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6692858" y="2464009"/>
            <a:ext cx="960840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0365C0"/>
                </a:solidFill>
                <a:latin typeface="Arial"/>
                <a:cs typeface="Arial"/>
              </a:rPr>
              <a:t>library("readr")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6692859" y="2717990"/>
            <a:ext cx="928780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0365C0"/>
                </a:solidFill>
                <a:latin typeface="Arial"/>
                <a:cs typeface="Arial"/>
              </a:rPr>
              <a:t>library("purrr")</a:t>
            </a:r>
            <a:endParaRPr sz="11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6692858" y="2971973"/>
            <a:ext cx="967894" cy="1769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50" spc="5" dirty="0">
                <a:solidFill>
                  <a:srgbClr val="0365C0"/>
                </a:solidFill>
                <a:latin typeface="Arial"/>
                <a:cs typeface="Arial"/>
              </a:rPr>
              <a:t>library("tibble")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9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89" y="3425794"/>
            <a:ext cx="634956" cy="26773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3233CBD-9CFB-4359-9B92-2E05E8911658}"/>
              </a:ext>
            </a:extLst>
          </p:cNvPr>
          <p:cNvSpPr txBox="1"/>
          <p:nvPr/>
        </p:nvSpPr>
        <p:spPr>
          <a:xfrm>
            <a:off x="3878028" y="3845192"/>
            <a:ext cx="4805606" cy="2182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20449"/>
            <a:br>
              <a:rPr lang="en-US" sz="194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94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Пакет </a:t>
            </a:r>
            <a:r>
              <a:rPr lang="en-US" sz="194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stringr</a:t>
            </a:r>
            <a:r>
              <a:rPr lang="en-US" sz="194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94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устанавливается при установке пакета </a:t>
            </a:r>
            <a:r>
              <a:rPr lang="en-US" sz="194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tidyverse</a:t>
            </a:r>
            <a:r>
              <a:rPr lang="en-US" sz="194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94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 не активируется при активации этого пакета, </a:t>
            </a:r>
            <a:r>
              <a:rPr lang="en-US" sz="194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stringr</a:t>
            </a:r>
            <a:r>
              <a:rPr lang="en-US" sz="194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94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надо активировать независимо</a:t>
            </a:r>
            <a:br>
              <a:rPr lang="en-US" sz="194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9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87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28" y="2336877"/>
            <a:ext cx="10756145" cy="45208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99142" y="682819"/>
            <a:ext cx="1837041" cy="7508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879" spc="5" dirty="0">
                <a:solidFill>
                  <a:srgbClr val="005493"/>
                </a:solidFill>
                <a:latin typeface="Arial"/>
                <a:cs typeface="Arial"/>
              </a:rPr>
              <a:t>Опрос</a:t>
            </a:r>
            <a:endParaRPr sz="48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937303" y="1651610"/>
            <a:ext cx="9237144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Какие типы данных вы можете узнать в этой таблице 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?</a:t>
            </a:r>
            <a:endParaRPr sz="2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605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921333" y="752663"/>
            <a:ext cx="2450351" cy="7439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34" spc="5" dirty="0">
                <a:latin typeface="Arial"/>
                <a:cs typeface="Arial"/>
              </a:rPr>
              <a:t>str_sub()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956091" y="1769861"/>
            <a:ext cx="8658396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latin typeface="Arial"/>
                <a:cs typeface="Arial"/>
              </a:rPr>
              <a:t>Извлекайте или заменяйте части строки с </a:t>
            </a:r>
            <a:r>
              <a:rPr sz="2790" b="1" spc="5" dirty="0" err="1">
                <a:solidFill>
                  <a:srgbClr val="78AAD6"/>
                </a:solidFill>
                <a:latin typeface="Arial"/>
                <a:cs typeface="Arial"/>
              </a:rPr>
              <a:t>str_sub</a:t>
            </a:r>
            <a:r>
              <a:rPr sz="2790" b="1" spc="5" dirty="0">
                <a:solidFill>
                  <a:srgbClr val="78AAD6"/>
                </a:solidFill>
                <a:latin typeface="Arial"/>
                <a:cs typeface="Arial"/>
              </a:rPr>
              <a:t>()</a:t>
            </a:r>
            <a:endParaRPr sz="2750" dirty="0">
              <a:latin typeface="Arial"/>
              <a:cs typeface="Arial"/>
            </a:endParaRPr>
          </a:p>
        </p:txBody>
      </p:sp>
      <p:pic>
        <p:nvPicPr>
          <p:cNvPr id="1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8" y="2312358"/>
            <a:ext cx="8328382" cy="808543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34" y="2309184"/>
            <a:ext cx="8334729" cy="81489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025936" y="2555715"/>
            <a:ext cx="5847435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str_sub(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string,  </a:t>
            </a:r>
            <a:r>
              <a:rPr lang="en-US" sz="2350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start  =  1,  </a:t>
            </a:r>
            <a:r>
              <a:rPr lang="en-US" sz="2350" spc="5" dirty="0">
                <a:solidFill>
                  <a:srgbClr val="0365C0"/>
                </a:solidFill>
                <a:latin typeface="Arial"/>
                <a:cs typeface="Arial"/>
              </a:rPr>
              <a:t>         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end  =  -1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 dirty="0">
              <a:latin typeface="Arial"/>
              <a:cs typeface="Arial"/>
            </a:endParaRPr>
          </a:p>
        </p:txBody>
      </p:sp>
      <p:pic>
        <p:nvPicPr>
          <p:cNvPr id="1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3472" y="2917322"/>
            <a:ext cx="3017231" cy="232909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3345325" y="4027100"/>
            <a:ext cx="3102452" cy="8956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92087"/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Положение первого</a:t>
            </a:r>
            <a:b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символа в строке для </a:t>
            </a:r>
            <a:b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извлечения</a:t>
            </a:r>
            <a:endParaRPr sz="1940" dirty="0">
              <a:latin typeface="Arial"/>
              <a:cs typeface="Arial"/>
            </a:endParaRPr>
          </a:p>
        </p:txBody>
      </p:sp>
      <p:pic>
        <p:nvPicPr>
          <p:cNvPr id="1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12" y="2973901"/>
            <a:ext cx="1987013" cy="2328698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502139" y="4153828"/>
            <a:ext cx="1700787" cy="7094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1749"/>
            <a:r>
              <a:rPr lang="ru-RU" sz="2305" b="1" spc="5" dirty="0">
                <a:solidFill>
                  <a:srgbClr val="FFFFFF"/>
                </a:solidFill>
                <a:latin typeface="Arial"/>
                <a:cs typeface="Arial"/>
              </a:rPr>
              <a:t>Строка для</a:t>
            </a:r>
            <a:br>
              <a:rPr lang="ru-RU" sz="2305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305" b="1" spc="5" dirty="0">
                <a:solidFill>
                  <a:srgbClr val="FFFFFF"/>
                </a:solidFill>
                <a:latin typeface="Arial"/>
                <a:cs typeface="Arial"/>
              </a:rPr>
              <a:t>изменения</a:t>
            </a:r>
            <a:endParaRPr sz="2300" dirty="0">
              <a:latin typeface="Arial"/>
              <a:cs typeface="Arial"/>
            </a:endParaRPr>
          </a:p>
        </p:txBody>
      </p:sp>
      <p:pic>
        <p:nvPicPr>
          <p:cNvPr id="1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52" y="2976254"/>
            <a:ext cx="3222660" cy="2270164"/>
          </a:xfrm>
          <a:prstGeom prst="rect">
            <a:avLst/>
          </a:prstGeom>
        </p:spPr>
      </p:pic>
      <p:sp>
        <p:nvSpPr>
          <p:cNvPr id="16" name="text 1">
            <a:extLst>
              <a:ext uri="{FF2B5EF4-FFF2-40B4-BE49-F238E27FC236}">
                <a16:creationId xmlns:a16="http://schemas.microsoft.com/office/drawing/2014/main" id="{62F678E2-C971-4EF2-BD13-B5EAA588B00C}"/>
              </a:ext>
            </a:extLst>
          </p:cNvPr>
          <p:cNvSpPr txBox="1"/>
          <p:nvPr/>
        </p:nvSpPr>
        <p:spPr>
          <a:xfrm>
            <a:off x="6382875" y="3970472"/>
            <a:ext cx="3215624" cy="8956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92087"/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Положение последнего</a:t>
            </a:r>
            <a:b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символа в строке для </a:t>
            </a:r>
            <a:b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извлечения</a:t>
            </a:r>
            <a:endParaRPr sz="194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8143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98083" y="507907"/>
            <a:ext cx="4594528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Самостоятельно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05563" y="2104967"/>
            <a:ext cx="8200643" cy="445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95" spc="5" dirty="0">
                <a:solidFill>
                  <a:srgbClr val="005493"/>
                </a:solidFill>
                <a:latin typeface="Arial"/>
                <a:cs typeface="Arial"/>
              </a:rPr>
              <a:t>1. </a:t>
            </a:r>
            <a:r>
              <a:rPr lang="ru-RU" sz="2895" spc="5" dirty="0">
                <a:solidFill>
                  <a:srgbClr val="005493"/>
                </a:solidFill>
                <a:latin typeface="Arial"/>
                <a:cs typeface="Arial"/>
              </a:rPr>
              <a:t>Выделите последнюю букву в каждом имени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05563" y="2733573"/>
            <a:ext cx="11334193" cy="8794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15" spc="5" dirty="0">
                <a:solidFill>
                  <a:srgbClr val="005493"/>
                </a:solidFill>
                <a:latin typeface="Arial"/>
                <a:cs typeface="Arial"/>
              </a:rPr>
              <a:t>2. </a:t>
            </a:r>
            <a:r>
              <a:rPr lang="ru-RU" sz="2715" spc="5" dirty="0">
                <a:solidFill>
                  <a:srgbClr val="005493"/>
                </a:solidFill>
                <a:latin typeface="Arial"/>
                <a:cs typeface="Arial"/>
              </a:rPr>
              <a:t>И создайте логическую переменную, которая показывает является</a:t>
            </a:r>
          </a:p>
          <a:p>
            <a:r>
              <a:rPr lang="ru-RU" sz="2715" spc="5" dirty="0">
                <a:solidFill>
                  <a:srgbClr val="005493"/>
                </a:solidFill>
                <a:latin typeface="Arial"/>
                <a:cs typeface="Arial"/>
              </a:rPr>
              <a:t>ли она одной из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  <a:t>- 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"a", "e", "i", "o", "u"</a:t>
            </a:r>
            <a: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  <a:t> или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 "y". 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05564" y="3838396"/>
            <a:ext cx="10845661" cy="8448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45" spc="5" dirty="0">
                <a:solidFill>
                  <a:srgbClr val="005493"/>
                </a:solidFill>
                <a:latin typeface="Arial"/>
                <a:cs typeface="Arial"/>
              </a:rPr>
              <a:t>3. </a:t>
            </a:r>
            <a:r>
              <a:rPr lang="ru-RU" sz="2745" spc="5" dirty="0">
                <a:solidFill>
                  <a:srgbClr val="005493"/>
                </a:solidFill>
                <a:latin typeface="Arial"/>
                <a:cs typeface="Arial"/>
              </a:rPr>
              <a:t>Используйте взвешенное среднее для расчета доли</a:t>
            </a:r>
            <a:br>
              <a:rPr lang="ru-RU" sz="2745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2745" spc="5" dirty="0">
                <a:solidFill>
                  <a:srgbClr val="005493"/>
                </a:solidFill>
                <a:latin typeface="Arial"/>
                <a:cs typeface="Arial"/>
              </a:rPr>
              <a:t>детей чье имя кончается на гласную, сгруппировав по полу и году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105562" y="4943218"/>
            <a:ext cx="9065943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4. </a:t>
            </a:r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Представьте результат в виде линейного графика</a:t>
            </a:r>
            <a:endParaRPr sz="2850" dirty="0">
              <a:latin typeface="Arial"/>
              <a:cs typeface="Arial"/>
            </a:endParaRPr>
          </a:p>
        </p:txBody>
      </p:sp>
      <p:pic>
        <p:nvPicPr>
          <p:cNvPr id="1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12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08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3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07" y="392967"/>
            <a:ext cx="11468783" cy="3951791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33" y="389792"/>
            <a:ext cx="11475136" cy="3958141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95694" y="544715"/>
            <a:ext cx="2477601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babynames  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495694" y="1065379"/>
            <a:ext cx="522995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mutate</a:t>
            </a:r>
            <a:r>
              <a:rPr sz="2500" spc="5" dirty="0">
                <a:latin typeface="Arial"/>
                <a:cs typeface="Arial"/>
              </a:rPr>
              <a:t>(last  =  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str_sub(name,  -1)</a:t>
            </a:r>
            <a:r>
              <a:rPr sz="2500" spc="5" dirty="0">
                <a:latin typeface="Arial"/>
                <a:cs typeface="Arial"/>
              </a:rPr>
              <a:t>,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95693" y="1586043"/>
            <a:ext cx="888031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    vowel  =  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last  %in%  c("a",  "e",  "i",  "o",  "u",  "y")</a:t>
            </a:r>
            <a:r>
              <a:rPr sz="2500" spc="5" dirty="0">
                <a:latin typeface="Arial"/>
                <a:cs typeface="Arial"/>
              </a:rPr>
              <a:t>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95693" y="2106706"/>
            <a:ext cx="425693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group_by(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year,  sex</a:t>
            </a:r>
            <a:r>
              <a:rPr sz="2500" spc="5" dirty="0">
                <a:latin typeface="Arial"/>
                <a:cs typeface="Arial"/>
              </a:rPr>
              <a:t>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95694" y="2627369"/>
            <a:ext cx="848693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summarise(p_vowel  =  weighted.mean(vowel,  n))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95694" y="3148033"/>
            <a:ext cx="182261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ggplot()  +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95693" y="3668697"/>
            <a:ext cx="9031960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        geom_line(mapping  =  aes(year,  p_vowel,  color  =  sex))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08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84959" y="5838045"/>
            <a:ext cx="253596" cy="2162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5" spc="5" dirty="0">
                <a:solidFill>
                  <a:srgbClr val="4D4D4D"/>
                </a:solidFill>
                <a:latin typeface="Arial"/>
                <a:cs typeface="Arial"/>
              </a:rPr>
              <a:t>0.2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884959" y="4341203"/>
            <a:ext cx="253596" cy="2162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5" spc="5" dirty="0">
                <a:solidFill>
                  <a:srgbClr val="4D4D4D"/>
                </a:solidFill>
                <a:latin typeface="Arial"/>
                <a:cs typeface="Arial"/>
              </a:rPr>
              <a:t>0.4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84959" y="2844361"/>
            <a:ext cx="253596" cy="2162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5" spc="5" dirty="0">
                <a:solidFill>
                  <a:srgbClr val="4D4D4D"/>
                </a:solidFill>
                <a:latin typeface="Arial"/>
                <a:cs typeface="Arial"/>
              </a:rPr>
              <a:t>0.6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84959" y="1347518"/>
            <a:ext cx="253596" cy="2162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5" spc="5" dirty="0">
                <a:solidFill>
                  <a:srgbClr val="4D4D4D"/>
                </a:solidFill>
                <a:latin typeface="Arial"/>
                <a:cs typeface="Arial"/>
              </a:rPr>
              <a:t>0.8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18" y="5902482"/>
            <a:ext cx="79434" cy="22274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18" y="4405622"/>
            <a:ext cx="79434" cy="22274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18" y="2908782"/>
            <a:ext cx="79434" cy="22274"/>
          </a:xfrm>
          <a:prstGeom prst="rect">
            <a:avLst/>
          </a:prstGeom>
        </p:spPr>
      </p:pic>
      <p:pic>
        <p:nvPicPr>
          <p:cNvPr id="1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18" y="1411943"/>
            <a:ext cx="79434" cy="22274"/>
          </a:xfrm>
          <a:prstGeom prst="rect">
            <a:avLst/>
          </a:prstGeom>
        </p:spPr>
      </p:pic>
      <p:pic>
        <p:nvPicPr>
          <p:cNvPr id="1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13" y="6083180"/>
            <a:ext cx="22268" cy="79431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989" y="6083180"/>
            <a:ext cx="22269" cy="79431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727" y="6083180"/>
            <a:ext cx="22269" cy="79431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464" y="6083180"/>
            <a:ext cx="22268" cy="79431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384231" y="6187547"/>
            <a:ext cx="412934" cy="2208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35" spc="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445865" y="6187547"/>
            <a:ext cx="412934" cy="2208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35" spc="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507633" y="6187547"/>
            <a:ext cx="412934" cy="2208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35" spc="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569266" y="6187547"/>
            <a:ext cx="412934" cy="2208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35" spc="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818482" y="6431313"/>
            <a:ext cx="44499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spc="5" dirty="0">
                <a:latin typeface="Arial"/>
                <a:cs typeface="Arial"/>
              </a:rPr>
              <a:t>year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 rot="-5400000">
            <a:off x="1237652" y="3381090"/>
            <a:ext cx="838050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spc="5" dirty="0">
                <a:latin typeface="Arial"/>
                <a:cs typeface="Arial"/>
              </a:rPr>
              <a:t>p_vowel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13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133" y="3029202"/>
            <a:ext cx="558717" cy="97601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0077136" y="3016938"/>
            <a:ext cx="36099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sex</a:t>
            </a:r>
            <a:endParaRPr>
              <a:latin typeface="Arial"/>
              <a:cs typeface="Arial"/>
            </a:endParaRPr>
          </a:p>
        </p:txBody>
      </p:sp>
      <p:pic>
        <p:nvPicPr>
          <p:cNvPr id="13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002" y="3272559"/>
            <a:ext cx="382940" cy="383024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046" y="3452945"/>
            <a:ext cx="310788" cy="22274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002" y="3633310"/>
            <a:ext cx="382940" cy="383024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046" y="3813695"/>
            <a:ext cx="310788" cy="22274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0482896" y="3388513"/>
            <a:ext cx="106439" cy="2092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60" spc="5" dirty="0">
                <a:latin typeface="Arial"/>
                <a:cs typeface="Arial"/>
              </a:rPr>
              <a:t>F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0482896" y="3749267"/>
            <a:ext cx="149721" cy="213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90" spc="5" dirty="0">
                <a:latin typeface="Arial"/>
                <a:cs typeface="Arial"/>
              </a:rPr>
              <a:t>M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540250" y="288288"/>
            <a:ext cx="7243330" cy="492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199" spc="5" dirty="0">
                <a:latin typeface="Arial"/>
                <a:cs typeface="Arial"/>
              </a:rPr>
              <a:t>Proportion of names that end in a vowel</a:t>
            </a:r>
            <a:endParaRPr sz="31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5162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4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56" y="1974952"/>
            <a:ext cx="8711589" cy="4882807"/>
          </a:xfrm>
          <a:prstGeom prst="rect">
            <a:avLst/>
          </a:prstGeom>
        </p:spPr>
      </p:pic>
      <p:pic>
        <p:nvPicPr>
          <p:cNvPr id="14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81" y="1971777"/>
            <a:ext cx="8717939" cy="4885982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27" y="809059"/>
            <a:ext cx="8708591" cy="768400"/>
          </a:xfrm>
          <a:prstGeom prst="rect">
            <a:avLst/>
          </a:prstGeom>
        </p:spPr>
      </p:pic>
      <p:pic>
        <p:nvPicPr>
          <p:cNvPr id="1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52" y="805885"/>
            <a:ext cx="8714940" cy="77474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917993" y="1033631"/>
            <a:ext cx="348332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help(package  =  stringr)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2563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bject 8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247429" y="2676954"/>
            <a:ext cx="7726154" cy="15041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9774" spc="5" dirty="0">
                <a:solidFill>
                  <a:srgbClr val="F3F3F3"/>
                </a:solidFill>
                <a:latin typeface="Arial"/>
                <a:cs typeface="Arial"/>
              </a:rPr>
              <a:t>Время / даты</a:t>
            </a:r>
            <a:endParaRPr sz="9750" dirty="0">
              <a:latin typeface="Arial"/>
              <a:cs typeface="Arial"/>
            </a:endParaRPr>
          </a:p>
        </p:txBody>
      </p:sp>
      <p:pic>
        <p:nvPicPr>
          <p:cNvPr id="4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pic>
        <p:nvPicPr>
          <p:cNvPr id="4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8" y="5449201"/>
            <a:ext cx="2809484" cy="879349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89" y="5442852"/>
            <a:ext cx="2822183" cy="89204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43347" y="5901644"/>
            <a:ext cx="1683666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spc="5" dirty="0">
                <a:latin typeface="Arial"/>
                <a:cs typeface="Arial"/>
              </a:rPr>
              <a:t>Dates and Times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4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33" y="6119855"/>
            <a:ext cx="1629346" cy="11429"/>
          </a:xfrm>
          <a:prstGeom prst="rect">
            <a:avLst/>
          </a:prstGeom>
        </p:spPr>
      </p:pic>
      <p:pic>
        <p:nvPicPr>
          <p:cNvPr id="4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9" y="5568800"/>
            <a:ext cx="476403" cy="69210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43348" y="5607152"/>
            <a:ext cx="666529" cy="2092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60" spc="5" dirty="0">
                <a:latin typeface="Arial"/>
                <a:cs typeface="Arial"/>
              </a:rPr>
              <a:t>In R4DS</a:t>
            </a:r>
            <a:endParaRPr sz="1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2656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bject 8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9" y="946577"/>
            <a:ext cx="12191144" cy="5598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3638" spc="5" dirty="0">
                <a:latin typeface="Arial"/>
                <a:cs typeface="Arial"/>
              </a:rPr>
              <a:t>Наиболее полезные навыки при работе с датами</a:t>
            </a:r>
            <a:endParaRPr sz="3638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785286" y="2360370"/>
            <a:ext cx="8909811" cy="445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95" spc="5" dirty="0">
                <a:latin typeface="Arial"/>
                <a:cs typeface="Arial"/>
              </a:rPr>
              <a:t>1. </a:t>
            </a:r>
            <a:r>
              <a:rPr lang="ru-RU" sz="2895" spc="5" dirty="0">
                <a:latin typeface="Arial"/>
                <a:cs typeface="Arial"/>
              </a:rPr>
              <a:t>Создание дат/времени </a:t>
            </a:r>
            <a:r>
              <a:rPr sz="2895" spc="5" dirty="0">
                <a:latin typeface="Arial"/>
                <a:cs typeface="Arial"/>
              </a:rPr>
              <a:t>(</a:t>
            </a:r>
            <a:r>
              <a:rPr lang="ru-RU" sz="2895" spc="5" dirty="0">
                <a:latin typeface="Arial"/>
                <a:cs typeface="Arial"/>
              </a:rPr>
              <a:t>так называемый</a:t>
            </a:r>
            <a:r>
              <a:rPr sz="2895" spc="5" dirty="0">
                <a:latin typeface="Arial"/>
                <a:cs typeface="Arial"/>
              </a:rPr>
              <a:t> </a:t>
            </a:r>
            <a:r>
              <a:rPr sz="2895" i="1" spc="5" dirty="0">
                <a:latin typeface="Arial"/>
                <a:cs typeface="Arial"/>
              </a:rPr>
              <a:t>parsing</a:t>
            </a:r>
            <a:r>
              <a:rPr sz="2895" spc="5" dirty="0">
                <a:latin typeface="Arial"/>
                <a:cs typeface="Arial"/>
              </a:rPr>
              <a:t>)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785286" y="2931830"/>
            <a:ext cx="5642250" cy="422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45" spc="5" dirty="0">
                <a:latin typeface="Arial"/>
                <a:cs typeface="Arial"/>
              </a:rPr>
              <a:t>2. </a:t>
            </a:r>
            <a:r>
              <a:rPr lang="ru-RU" sz="2745" spc="5" dirty="0">
                <a:latin typeface="Arial"/>
                <a:cs typeface="Arial"/>
              </a:rPr>
              <a:t>Доступ и изменение части даты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785286" y="3503290"/>
            <a:ext cx="5552546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65" spc="5" dirty="0">
                <a:solidFill>
                  <a:srgbClr val="A6AAA9"/>
                </a:solidFill>
                <a:latin typeface="Arial"/>
                <a:cs typeface="Arial"/>
              </a:rPr>
              <a:t>3. </a:t>
            </a:r>
            <a:r>
              <a:rPr lang="ru-RU" sz="2865" spc="5" dirty="0">
                <a:solidFill>
                  <a:srgbClr val="A6AAA9"/>
                </a:solidFill>
                <a:latin typeface="Arial"/>
                <a:cs typeface="Arial"/>
              </a:rPr>
              <a:t>Работа с временными зонами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785286" y="4074750"/>
            <a:ext cx="8883522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65" spc="5" dirty="0">
                <a:solidFill>
                  <a:srgbClr val="A6AAA9"/>
                </a:solidFill>
                <a:latin typeface="Arial"/>
                <a:cs typeface="Arial"/>
              </a:rPr>
              <a:t>4. </a:t>
            </a:r>
            <a:r>
              <a:rPr lang="ru-RU" sz="2865" spc="5" dirty="0">
                <a:solidFill>
                  <a:srgbClr val="A6AAA9"/>
                </a:solidFill>
                <a:latin typeface="Arial"/>
                <a:cs typeface="Arial"/>
              </a:rPr>
              <a:t>Расчет</a:t>
            </a:r>
            <a:r>
              <a:rPr sz="2865" spc="5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lang="ru-RU" sz="2865" spc="5" dirty="0">
                <a:solidFill>
                  <a:srgbClr val="A6AAA9"/>
                </a:solidFill>
                <a:latin typeface="Arial"/>
                <a:cs typeface="Arial"/>
              </a:rPr>
              <a:t>точек времени и временных промежутков</a:t>
            </a:r>
            <a:endParaRPr sz="28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7034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bject 8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876887" y="682818"/>
            <a:ext cx="3239285" cy="7208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84" spc="5" dirty="0">
                <a:solidFill>
                  <a:srgbClr val="005493"/>
                </a:solidFill>
                <a:latin typeface="Arial"/>
                <a:cs typeface="Arial"/>
              </a:rPr>
              <a:t>Для начала</a:t>
            </a:r>
            <a:endParaRPr sz="46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43348" y="2652450"/>
            <a:ext cx="3836884" cy="4524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940" spc="5" dirty="0">
                <a:solidFill>
                  <a:srgbClr val="005493"/>
                </a:solidFill>
                <a:latin typeface="Arial"/>
                <a:cs typeface="Arial"/>
              </a:rPr>
              <a:t>Попробуйте оценить</a:t>
            </a:r>
            <a:r>
              <a:rPr sz="2940" spc="5" dirty="0">
                <a:solidFill>
                  <a:srgbClr val="005493"/>
                </a:solidFill>
                <a:latin typeface="Arial"/>
                <a:cs typeface="Arial"/>
              </a:rPr>
              <a:t>: 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44518" y="3283573"/>
            <a:ext cx="135293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•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62418" y="3281055"/>
            <a:ext cx="7476406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В какое время дня лучше совершать вылет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?</a:t>
            </a:r>
            <a:endParaRPr sz="275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44518" y="3912179"/>
            <a:ext cx="135293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•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62418" y="3909661"/>
            <a:ext cx="6496971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В какой день недели лучше вылетать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?</a:t>
            </a:r>
            <a:endParaRPr sz="2750" dirty="0">
              <a:latin typeface="Arial"/>
              <a:cs typeface="Arial"/>
            </a:endParaRPr>
          </a:p>
        </p:txBody>
      </p:sp>
      <p:pic>
        <p:nvPicPr>
          <p:cNvPr id="4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4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74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bject 8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86" y="1505086"/>
            <a:ext cx="10978379" cy="4984400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pic>
        <p:nvPicPr>
          <p:cNvPr id="4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70" y="462819"/>
            <a:ext cx="10690136" cy="651030"/>
          </a:xfrm>
          <a:prstGeom prst="rect">
            <a:avLst/>
          </a:prstGeom>
        </p:spPr>
      </p:pic>
      <p:pic>
        <p:nvPicPr>
          <p:cNvPr id="4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96" y="459644"/>
            <a:ext cx="10696484" cy="65737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76666" y="614561"/>
            <a:ext cx="680987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flights  </a:t>
            </a:r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%&gt;%  select(c(1,  2,  3,  17,  18,  5,  19))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4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710" y="1162996"/>
            <a:ext cx="2774546" cy="9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21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bject 8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8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8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0" y="241"/>
            <a:ext cx="10603756" cy="6609886"/>
          </a:xfrm>
          <a:prstGeom prst="rect">
            <a:avLst/>
          </a:prstGeom>
        </p:spPr>
      </p:pic>
      <p:pic>
        <p:nvPicPr>
          <p:cNvPr id="48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pic>
        <p:nvPicPr>
          <p:cNvPr id="48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70" y="159641"/>
            <a:ext cx="10690136" cy="1734294"/>
          </a:xfrm>
          <a:prstGeom prst="rect">
            <a:avLst/>
          </a:prstGeom>
        </p:spPr>
      </p:pic>
      <p:pic>
        <p:nvPicPr>
          <p:cNvPr id="48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96" y="156466"/>
            <a:ext cx="10696484" cy="174064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76666" y="313718"/>
            <a:ext cx="1637949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0" spc="5" dirty="0">
                <a:latin typeface="Arial"/>
                <a:cs typeface="Arial"/>
              </a:rPr>
              <a:t>flights  %&gt;%</a:t>
            </a:r>
            <a:endParaRPr sz="23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76666" y="796285"/>
            <a:ext cx="8923918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0" spc="5" dirty="0">
                <a:latin typeface="Arial"/>
                <a:cs typeface="Arial"/>
              </a:rPr>
              <a:t>    ggplot(mapping  =  aes(x  =  </a:t>
            </a:r>
            <a:r>
              <a:rPr sz="2300" spc="5" dirty="0">
                <a:solidFill>
                  <a:srgbClr val="0365C0"/>
                </a:solidFill>
                <a:latin typeface="Arial"/>
                <a:cs typeface="Arial"/>
              </a:rPr>
              <a:t>sched_dep_time</a:t>
            </a:r>
            <a:r>
              <a:rPr sz="2300" spc="5" dirty="0">
                <a:latin typeface="Arial"/>
                <a:cs typeface="Arial"/>
              </a:rPr>
              <a:t>,  y  =  arr_delay))  +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76667" y="1278851"/>
            <a:ext cx="6605013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0" spc="5" dirty="0">
                <a:latin typeface="Arial"/>
                <a:cs typeface="Arial"/>
              </a:rPr>
              <a:t>        geom_point(alpha  =  0.2)  +  geom_smooth()</a:t>
            </a:r>
            <a:endParaRPr sz="23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42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8633" y="3197961"/>
            <a:ext cx="1314505" cy="420283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668" spc="24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Импорт</a:t>
            </a:r>
            <a:endParaRPr sz="2668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11768" y="3212958"/>
            <a:ext cx="1343339" cy="420283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668" spc="-67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Очистка</a:t>
            </a:r>
            <a:endParaRPr sz="2668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16200" y="2130457"/>
            <a:ext cx="2025047" cy="38302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426" spc="-106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Визуализация</a:t>
            </a:r>
            <a:endParaRPr sz="2426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48902" y="3130068"/>
            <a:ext cx="1060083" cy="681572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183" spc="-91" dirty="0">
                <a:latin typeface="Arial"/>
                <a:cs typeface="Arial"/>
              </a:rPr>
              <a:t>Моделирование</a:t>
            </a:r>
            <a:endParaRPr sz="2183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04712" y="3047637"/>
            <a:ext cx="2416324" cy="76916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426" spc="-76" dirty="0">
                <a:latin typeface="Arial"/>
                <a:cs typeface="Arial"/>
              </a:rPr>
              <a:t>Представление / </a:t>
            </a:r>
          </a:p>
          <a:p>
            <a:pPr marL="7701">
              <a:spcBef>
                <a:spcPts val="76"/>
              </a:spcBef>
            </a:pPr>
            <a:r>
              <a:rPr lang="ru-RU" sz="2426" spc="-76" dirty="0">
                <a:latin typeface="Arial"/>
                <a:cs typeface="Arial"/>
              </a:rPr>
              <a:t>Отчеты</a:t>
            </a:r>
            <a:endParaRPr sz="2426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 flipV="1">
            <a:off x="1996677" y="3414991"/>
            <a:ext cx="395823" cy="27724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30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2258104" y="3336123"/>
            <a:ext cx="198308" cy="198308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7897432" y="3428759"/>
            <a:ext cx="699277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7" y="0"/>
                </a:lnTo>
                <a:lnTo>
                  <a:pt x="1152760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8571056" y="3329707"/>
            <a:ext cx="198308" cy="198308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 flipV="1">
            <a:off x="3945760" y="3414991"/>
            <a:ext cx="341825" cy="27724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30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4261779" y="3336585"/>
            <a:ext cx="198308" cy="198308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5525034" y="3980124"/>
            <a:ext cx="1492795" cy="660974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9"/>
                </a:moveTo>
                <a:lnTo>
                  <a:pt x="37757" y="1136315"/>
                </a:lnTo>
                <a:lnTo>
                  <a:pt x="84241" y="1153456"/>
                </a:lnTo>
                <a:lnTo>
                  <a:pt x="131058" y="1169413"/>
                </a:lnTo>
                <a:lnTo>
                  <a:pt x="178185" y="1184182"/>
                </a:lnTo>
                <a:lnTo>
                  <a:pt x="225598" y="1197764"/>
                </a:lnTo>
                <a:lnTo>
                  <a:pt x="273276" y="1210157"/>
                </a:lnTo>
                <a:lnTo>
                  <a:pt x="321196" y="1221359"/>
                </a:lnTo>
                <a:lnTo>
                  <a:pt x="369334" y="1231369"/>
                </a:lnTo>
                <a:lnTo>
                  <a:pt x="417668" y="1240185"/>
                </a:lnTo>
                <a:lnTo>
                  <a:pt x="466176" y="1247807"/>
                </a:lnTo>
                <a:lnTo>
                  <a:pt x="514834" y="1254231"/>
                </a:lnTo>
                <a:lnTo>
                  <a:pt x="563621" y="1259458"/>
                </a:lnTo>
                <a:lnTo>
                  <a:pt x="612512" y="1263485"/>
                </a:lnTo>
                <a:lnTo>
                  <a:pt x="661486" y="1266311"/>
                </a:lnTo>
                <a:lnTo>
                  <a:pt x="710520" y="1267935"/>
                </a:lnTo>
                <a:lnTo>
                  <a:pt x="759591" y="1268355"/>
                </a:lnTo>
                <a:lnTo>
                  <a:pt x="808676" y="1267569"/>
                </a:lnTo>
                <a:lnTo>
                  <a:pt x="857753" y="1265577"/>
                </a:lnTo>
                <a:lnTo>
                  <a:pt x="906798" y="1262376"/>
                </a:lnTo>
                <a:lnTo>
                  <a:pt x="955790" y="1257966"/>
                </a:lnTo>
                <a:lnTo>
                  <a:pt x="1004705" y="1252345"/>
                </a:lnTo>
                <a:lnTo>
                  <a:pt x="1053521" y="1245510"/>
                </a:lnTo>
                <a:lnTo>
                  <a:pt x="1102215" y="1237462"/>
                </a:lnTo>
                <a:lnTo>
                  <a:pt x="1150764" y="1228198"/>
                </a:lnTo>
                <a:lnTo>
                  <a:pt x="1199145" y="1217718"/>
                </a:lnTo>
                <a:lnTo>
                  <a:pt x="1247337" y="1206018"/>
                </a:lnTo>
                <a:lnTo>
                  <a:pt x="1295315" y="1193099"/>
                </a:lnTo>
                <a:lnTo>
                  <a:pt x="1343058" y="1178958"/>
                </a:lnTo>
                <a:lnTo>
                  <a:pt x="1390542" y="1163595"/>
                </a:lnTo>
                <a:lnTo>
                  <a:pt x="1437746" y="1147007"/>
                </a:lnTo>
                <a:lnTo>
                  <a:pt x="1484645" y="1129193"/>
                </a:lnTo>
                <a:lnTo>
                  <a:pt x="1531218" y="1110152"/>
                </a:lnTo>
                <a:lnTo>
                  <a:pt x="1577832" y="1089705"/>
                </a:lnTo>
                <a:lnTo>
                  <a:pt x="1623775" y="1068147"/>
                </a:lnTo>
                <a:lnTo>
                  <a:pt x="1669032" y="1045494"/>
                </a:lnTo>
                <a:lnTo>
                  <a:pt x="1713588" y="1021764"/>
                </a:lnTo>
                <a:lnTo>
                  <a:pt x="1757428" y="996977"/>
                </a:lnTo>
                <a:lnTo>
                  <a:pt x="1800536" y="971148"/>
                </a:lnTo>
                <a:lnTo>
                  <a:pt x="1842897" y="944298"/>
                </a:lnTo>
                <a:lnTo>
                  <a:pt x="1884497" y="916443"/>
                </a:lnTo>
                <a:lnTo>
                  <a:pt x="1925320" y="887601"/>
                </a:lnTo>
                <a:lnTo>
                  <a:pt x="1965350" y="857791"/>
                </a:lnTo>
                <a:lnTo>
                  <a:pt x="2004573" y="827031"/>
                </a:lnTo>
                <a:lnTo>
                  <a:pt x="2042974" y="795338"/>
                </a:lnTo>
                <a:lnTo>
                  <a:pt x="2080536" y="762730"/>
                </a:lnTo>
                <a:lnTo>
                  <a:pt x="2117246" y="729226"/>
                </a:lnTo>
                <a:lnTo>
                  <a:pt x="2153088" y="694843"/>
                </a:lnTo>
                <a:lnTo>
                  <a:pt x="2188047" y="659599"/>
                </a:lnTo>
                <a:lnTo>
                  <a:pt x="2222107" y="623513"/>
                </a:lnTo>
                <a:lnTo>
                  <a:pt x="2255253" y="586602"/>
                </a:lnTo>
                <a:lnTo>
                  <a:pt x="2287471" y="548885"/>
                </a:lnTo>
                <a:lnTo>
                  <a:pt x="2318745" y="510379"/>
                </a:lnTo>
                <a:lnTo>
                  <a:pt x="2349060" y="471102"/>
                </a:lnTo>
                <a:lnTo>
                  <a:pt x="2378400" y="431072"/>
                </a:lnTo>
                <a:lnTo>
                  <a:pt x="2406751" y="390308"/>
                </a:lnTo>
                <a:lnTo>
                  <a:pt x="2434097" y="348827"/>
                </a:lnTo>
                <a:lnTo>
                  <a:pt x="2460424" y="306647"/>
                </a:lnTo>
                <a:lnTo>
                  <a:pt x="2485715" y="263786"/>
                </a:lnTo>
                <a:lnTo>
                  <a:pt x="2509956" y="220262"/>
                </a:lnTo>
                <a:lnTo>
                  <a:pt x="2533132" y="176093"/>
                </a:lnTo>
                <a:lnTo>
                  <a:pt x="2555228" y="131298"/>
                </a:lnTo>
                <a:lnTo>
                  <a:pt x="2576227" y="85893"/>
                </a:lnTo>
                <a:lnTo>
                  <a:pt x="2596116" y="39898"/>
                </a:lnTo>
                <a:lnTo>
                  <a:pt x="2609062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6917768" y="3830282"/>
            <a:ext cx="188682" cy="219102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222" y="0"/>
                </a:moveTo>
                <a:lnTo>
                  <a:pt x="0" y="260337"/>
                </a:lnTo>
                <a:lnTo>
                  <a:pt x="310671" y="361161"/>
                </a:lnTo>
                <a:lnTo>
                  <a:pt x="2562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5369338" y="4471502"/>
            <a:ext cx="221797" cy="17867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3" y="0"/>
                </a:moveTo>
                <a:lnTo>
                  <a:pt x="0" y="5874"/>
                </a:lnTo>
                <a:lnTo>
                  <a:pt x="223815" y="294514"/>
                </a:lnTo>
                <a:lnTo>
                  <a:pt x="3652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6730192" y="2478192"/>
            <a:ext cx="390070" cy="533314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5"/>
                </a:lnTo>
                <a:lnTo>
                  <a:pt x="74482" y="54436"/>
                </a:lnTo>
                <a:lnTo>
                  <a:pt x="112949" y="87130"/>
                </a:lnTo>
                <a:lnTo>
                  <a:pt x="150513" y="120860"/>
                </a:lnTo>
                <a:lnTo>
                  <a:pt x="187155" y="155607"/>
                </a:lnTo>
                <a:lnTo>
                  <a:pt x="222852" y="191352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3"/>
                </a:lnTo>
                <a:lnTo>
                  <a:pt x="386420" y="384416"/>
                </a:lnTo>
                <a:lnTo>
                  <a:pt x="416672" y="426733"/>
                </a:lnTo>
                <a:lnTo>
                  <a:pt x="445686" y="469820"/>
                </a:lnTo>
                <a:lnTo>
                  <a:pt x="473450" y="513648"/>
                </a:lnTo>
                <a:lnTo>
                  <a:pt x="499954" y="558191"/>
                </a:lnTo>
                <a:lnTo>
                  <a:pt x="525183" y="603419"/>
                </a:lnTo>
                <a:lnTo>
                  <a:pt x="549127" y="649306"/>
                </a:lnTo>
                <a:lnTo>
                  <a:pt x="571774" y="695824"/>
                </a:lnTo>
                <a:lnTo>
                  <a:pt x="593112" y="742944"/>
                </a:lnTo>
                <a:lnTo>
                  <a:pt x="613128" y="790640"/>
                </a:lnTo>
                <a:lnTo>
                  <a:pt x="631812" y="838883"/>
                </a:lnTo>
                <a:lnTo>
                  <a:pt x="642879" y="879289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7017829" y="2960721"/>
            <a:ext cx="191377" cy="217561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68" y="0"/>
                </a:moveTo>
                <a:lnTo>
                  <a:pt x="0" y="86332"/>
                </a:lnTo>
                <a:lnTo>
                  <a:pt x="243866" y="358240"/>
                </a:lnTo>
                <a:lnTo>
                  <a:pt x="315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6585296" y="2384188"/>
            <a:ext cx="220257" cy="190992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229" y="314849"/>
                </a:lnTo>
                <a:lnTo>
                  <a:pt x="363025" y="4078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4765397" y="2770269"/>
            <a:ext cx="198693" cy="95303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7" y="1571495"/>
                </a:moveTo>
                <a:lnTo>
                  <a:pt x="50276" y="1531578"/>
                </a:lnTo>
                <a:lnTo>
                  <a:pt x="39582" y="1482049"/>
                </a:lnTo>
                <a:lnTo>
                  <a:pt x="30160" y="1432294"/>
                </a:lnTo>
                <a:lnTo>
                  <a:pt x="22010" y="1382337"/>
                </a:lnTo>
                <a:lnTo>
                  <a:pt x="15137" y="1332204"/>
                </a:lnTo>
                <a:lnTo>
                  <a:pt x="9542" y="1281919"/>
                </a:lnTo>
                <a:lnTo>
                  <a:pt x="5229" y="1231507"/>
                </a:lnTo>
                <a:lnTo>
                  <a:pt x="2199" y="1180992"/>
                </a:lnTo>
                <a:lnTo>
                  <a:pt x="455" y="1130400"/>
                </a:lnTo>
                <a:lnTo>
                  <a:pt x="0" y="1079753"/>
                </a:lnTo>
                <a:lnTo>
                  <a:pt x="836" y="1029079"/>
                </a:lnTo>
                <a:lnTo>
                  <a:pt x="2965" y="978400"/>
                </a:lnTo>
                <a:lnTo>
                  <a:pt x="6392" y="927741"/>
                </a:lnTo>
                <a:lnTo>
                  <a:pt x="11117" y="877128"/>
                </a:lnTo>
                <a:lnTo>
                  <a:pt x="17144" y="826585"/>
                </a:lnTo>
                <a:lnTo>
                  <a:pt x="24474" y="776136"/>
                </a:lnTo>
                <a:lnTo>
                  <a:pt x="33111" y="725807"/>
                </a:lnTo>
                <a:lnTo>
                  <a:pt x="42841" y="676651"/>
                </a:lnTo>
                <a:lnTo>
                  <a:pt x="53790" y="627832"/>
                </a:lnTo>
                <a:lnTo>
                  <a:pt x="65948" y="579373"/>
                </a:lnTo>
                <a:lnTo>
                  <a:pt x="79305" y="531294"/>
                </a:lnTo>
                <a:lnTo>
                  <a:pt x="93849" y="483615"/>
                </a:lnTo>
                <a:lnTo>
                  <a:pt x="109572" y="436360"/>
                </a:lnTo>
                <a:lnTo>
                  <a:pt x="126462" y="389548"/>
                </a:lnTo>
                <a:lnTo>
                  <a:pt x="144510" y="343200"/>
                </a:lnTo>
                <a:lnTo>
                  <a:pt x="163704" y="297339"/>
                </a:lnTo>
                <a:lnTo>
                  <a:pt x="184035" y="251985"/>
                </a:lnTo>
                <a:lnTo>
                  <a:pt x="205493" y="207159"/>
                </a:lnTo>
                <a:lnTo>
                  <a:pt x="228067" y="162882"/>
                </a:lnTo>
                <a:lnTo>
                  <a:pt x="251746" y="119176"/>
                </a:lnTo>
                <a:lnTo>
                  <a:pt x="276521" y="76062"/>
                </a:lnTo>
                <a:lnTo>
                  <a:pt x="302381" y="33561"/>
                </a:lnTo>
                <a:lnTo>
                  <a:pt x="327448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4869406" y="2631896"/>
            <a:ext cx="197923" cy="218332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5"/>
                </a:lnTo>
                <a:lnTo>
                  <a:pt x="261740" y="359496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4701485" y="3669026"/>
            <a:ext cx="189067" cy="219102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1" y="0"/>
                </a:moveTo>
                <a:lnTo>
                  <a:pt x="0" y="98918"/>
                </a:lnTo>
                <a:lnTo>
                  <a:pt x="254599" y="360816"/>
                </a:lnTo>
                <a:lnTo>
                  <a:pt x="311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390307" y="1422287"/>
            <a:ext cx="11411389" cy="4013143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19" y="0"/>
                </a:moveTo>
                <a:lnTo>
                  <a:pt x="17300834" y="0"/>
                </a:lnTo>
                <a:lnTo>
                  <a:pt x="17371385" y="12"/>
                </a:lnTo>
                <a:lnTo>
                  <a:pt x="17438206" y="102"/>
                </a:lnTo>
                <a:lnTo>
                  <a:pt x="17501533" y="344"/>
                </a:lnTo>
                <a:lnTo>
                  <a:pt x="17561600" y="816"/>
                </a:lnTo>
                <a:lnTo>
                  <a:pt x="17618640" y="1593"/>
                </a:lnTo>
                <a:lnTo>
                  <a:pt x="17672888" y="2754"/>
                </a:lnTo>
                <a:lnTo>
                  <a:pt x="17724578" y="4373"/>
                </a:lnTo>
                <a:lnTo>
                  <a:pt x="17773946" y="6528"/>
                </a:lnTo>
                <a:lnTo>
                  <a:pt x="17821224" y="9295"/>
                </a:lnTo>
                <a:lnTo>
                  <a:pt x="17866647" y="12750"/>
                </a:lnTo>
                <a:lnTo>
                  <a:pt x="17910451" y="16970"/>
                </a:lnTo>
                <a:lnTo>
                  <a:pt x="17952868" y="22032"/>
                </a:lnTo>
                <a:lnTo>
                  <a:pt x="17994133" y="28012"/>
                </a:lnTo>
                <a:lnTo>
                  <a:pt x="18034481" y="34987"/>
                </a:lnTo>
                <a:lnTo>
                  <a:pt x="18074145" y="43032"/>
                </a:lnTo>
                <a:lnTo>
                  <a:pt x="18113361" y="52225"/>
                </a:lnTo>
                <a:lnTo>
                  <a:pt x="18152362" y="62642"/>
                </a:lnTo>
                <a:lnTo>
                  <a:pt x="18191383" y="74360"/>
                </a:lnTo>
                <a:lnTo>
                  <a:pt x="18238871" y="93145"/>
                </a:lnTo>
                <a:lnTo>
                  <a:pt x="18285004" y="114401"/>
                </a:lnTo>
                <a:lnTo>
                  <a:pt x="18329701" y="138047"/>
                </a:lnTo>
                <a:lnTo>
                  <a:pt x="18372882" y="164005"/>
                </a:lnTo>
                <a:lnTo>
                  <a:pt x="18414469" y="192196"/>
                </a:lnTo>
                <a:lnTo>
                  <a:pt x="18454380" y="222538"/>
                </a:lnTo>
                <a:lnTo>
                  <a:pt x="18492537" y="254954"/>
                </a:lnTo>
                <a:lnTo>
                  <a:pt x="18528859" y="289363"/>
                </a:lnTo>
                <a:lnTo>
                  <a:pt x="18563268" y="325686"/>
                </a:lnTo>
                <a:lnTo>
                  <a:pt x="18595682" y="363843"/>
                </a:lnTo>
                <a:lnTo>
                  <a:pt x="18626022" y="403754"/>
                </a:lnTo>
                <a:lnTo>
                  <a:pt x="18654209" y="445341"/>
                </a:lnTo>
                <a:lnTo>
                  <a:pt x="18680163" y="488524"/>
                </a:lnTo>
                <a:lnTo>
                  <a:pt x="18703803" y="533222"/>
                </a:lnTo>
                <a:lnTo>
                  <a:pt x="18725051" y="579357"/>
                </a:lnTo>
                <a:lnTo>
                  <a:pt x="18743827" y="626850"/>
                </a:lnTo>
                <a:lnTo>
                  <a:pt x="18755542" y="665869"/>
                </a:lnTo>
                <a:lnTo>
                  <a:pt x="18765956" y="704875"/>
                </a:lnTo>
                <a:lnTo>
                  <a:pt x="18775147" y="744110"/>
                </a:lnTo>
                <a:lnTo>
                  <a:pt x="18783191" y="783814"/>
                </a:lnTo>
                <a:lnTo>
                  <a:pt x="18790164" y="824229"/>
                </a:lnTo>
                <a:lnTo>
                  <a:pt x="18796142" y="865597"/>
                </a:lnTo>
                <a:lnTo>
                  <a:pt x="18801203" y="908159"/>
                </a:lnTo>
                <a:lnTo>
                  <a:pt x="18805422" y="952156"/>
                </a:lnTo>
                <a:lnTo>
                  <a:pt x="18808877" y="997830"/>
                </a:lnTo>
                <a:lnTo>
                  <a:pt x="18811643" y="1045422"/>
                </a:lnTo>
                <a:lnTo>
                  <a:pt x="18813798" y="1095173"/>
                </a:lnTo>
                <a:lnTo>
                  <a:pt x="18815417" y="1147325"/>
                </a:lnTo>
                <a:lnTo>
                  <a:pt x="18816577" y="1202120"/>
                </a:lnTo>
                <a:lnTo>
                  <a:pt x="18817354" y="1259798"/>
                </a:lnTo>
                <a:lnTo>
                  <a:pt x="18817826" y="1320600"/>
                </a:lnTo>
                <a:lnTo>
                  <a:pt x="18818068" y="1384770"/>
                </a:lnTo>
                <a:lnTo>
                  <a:pt x="18818157" y="1452547"/>
                </a:lnTo>
                <a:lnTo>
                  <a:pt x="18818170" y="1524173"/>
                </a:lnTo>
                <a:lnTo>
                  <a:pt x="18818170" y="5100221"/>
                </a:lnTo>
                <a:lnTo>
                  <a:pt x="18818157" y="5170785"/>
                </a:lnTo>
                <a:lnTo>
                  <a:pt x="18818068" y="5237617"/>
                </a:lnTo>
                <a:lnTo>
                  <a:pt x="18817826" y="5300953"/>
                </a:lnTo>
                <a:lnTo>
                  <a:pt x="18817354" y="5361026"/>
                </a:lnTo>
                <a:lnTo>
                  <a:pt x="18816577" y="5418071"/>
                </a:lnTo>
                <a:lnTo>
                  <a:pt x="18815417" y="5472322"/>
                </a:lnTo>
                <a:lnTo>
                  <a:pt x="18813798" y="5524015"/>
                </a:lnTo>
                <a:lnTo>
                  <a:pt x="18811643" y="5573383"/>
                </a:lnTo>
                <a:lnTo>
                  <a:pt x="18808877" y="5620661"/>
                </a:lnTo>
                <a:lnTo>
                  <a:pt x="18805422" y="5666083"/>
                </a:lnTo>
                <a:lnTo>
                  <a:pt x="18801203" y="5709884"/>
                </a:lnTo>
                <a:lnTo>
                  <a:pt x="18796142" y="5752298"/>
                </a:lnTo>
                <a:lnTo>
                  <a:pt x="18790164" y="5793560"/>
                </a:lnTo>
                <a:lnTo>
                  <a:pt x="18783191" y="5833904"/>
                </a:lnTo>
                <a:lnTo>
                  <a:pt x="18775147" y="5873565"/>
                </a:lnTo>
                <a:lnTo>
                  <a:pt x="18765956" y="5912777"/>
                </a:lnTo>
                <a:lnTo>
                  <a:pt x="18755542" y="5951774"/>
                </a:lnTo>
                <a:lnTo>
                  <a:pt x="18743827" y="5990791"/>
                </a:lnTo>
                <a:lnTo>
                  <a:pt x="18725051" y="6038283"/>
                </a:lnTo>
                <a:lnTo>
                  <a:pt x="18703803" y="6084418"/>
                </a:lnTo>
                <a:lnTo>
                  <a:pt x="18680163" y="6129116"/>
                </a:lnTo>
                <a:lnTo>
                  <a:pt x="18654209" y="6172299"/>
                </a:lnTo>
                <a:lnTo>
                  <a:pt x="18626022" y="6213886"/>
                </a:lnTo>
                <a:lnTo>
                  <a:pt x="18595682" y="6253798"/>
                </a:lnTo>
                <a:lnTo>
                  <a:pt x="18563268" y="6291955"/>
                </a:lnTo>
                <a:lnTo>
                  <a:pt x="18528859" y="6328278"/>
                </a:lnTo>
                <a:lnTo>
                  <a:pt x="18492537" y="6362687"/>
                </a:lnTo>
                <a:lnTo>
                  <a:pt x="18454380" y="6395103"/>
                </a:lnTo>
                <a:lnTo>
                  <a:pt x="18414469" y="6425447"/>
                </a:lnTo>
                <a:lnTo>
                  <a:pt x="18372882" y="6453638"/>
                </a:lnTo>
                <a:lnTo>
                  <a:pt x="18329701" y="6479597"/>
                </a:lnTo>
                <a:lnTo>
                  <a:pt x="18285004" y="6503244"/>
                </a:lnTo>
                <a:lnTo>
                  <a:pt x="18238871" y="6524501"/>
                </a:lnTo>
                <a:lnTo>
                  <a:pt x="18191383" y="6543287"/>
                </a:lnTo>
                <a:lnTo>
                  <a:pt x="18152361" y="6555004"/>
                </a:lnTo>
                <a:lnTo>
                  <a:pt x="18113352" y="6565420"/>
                </a:lnTo>
                <a:lnTo>
                  <a:pt x="18074114" y="6574612"/>
                </a:lnTo>
                <a:lnTo>
                  <a:pt x="18034406" y="6582657"/>
                </a:lnTo>
                <a:lnTo>
                  <a:pt x="17993987" y="6589631"/>
                </a:lnTo>
                <a:lnTo>
                  <a:pt x="17952616" y="6595610"/>
                </a:lnTo>
                <a:lnTo>
                  <a:pt x="17910050" y="6600672"/>
                </a:lnTo>
                <a:lnTo>
                  <a:pt x="17866050" y="6604892"/>
                </a:lnTo>
                <a:lnTo>
                  <a:pt x="17820373" y="6608347"/>
                </a:lnTo>
                <a:lnTo>
                  <a:pt x="17772779" y="6611113"/>
                </a:lnTo>
                <a:lnTo>
                  <a:pt x="17723025" y="6613268"/>
                </a:lnTo>
                <a:lnTo>
                  <a:pt x="17670871" y="6614887"/>
                </a:lnTo>
                <a:lnTo>
                  <a:pt x="17616076" y="6616047"/>
                </a:lnTo>
                <a:lnTo>
                  <a:pt x="17558397" y="6616825"/>
                </a:lnTo>
                <a:lnTo>
                  <a:pt x="17497595" y="6617297"/>
                </a:lnTo>
                <a:lnTo>
                  <a:pt x="17433426" y="6617539"/>
                </a:lnTo>
                <a:lnTo>
                  <a:pt x="17365651" y="6617628"/>
                </a:lnTo>
                <a:lnTo>
                  <a:pt x="17294028" y="6617641"/>
                </a:lnTo>
                <a:lnTo>
                  <a:pt x="1517419" y="6617641"/>
                </a:lnTo>
                <a:lnTo>
                  <a:pt x="1446857" y="6617628"/>
                </a:lnTo>
                <a:lnTo>
                  <a:pt x="1380026" y="6617539"/>
                </a:lnTo>
                <a:lnTo>
                  <a:pt x="1316692" y="6617297"/>
                </a:lnTo>
                <a:lnTo>
                  <a:pt x="1256620" y="6616825"/>
                </a:lnTo>
                <a:lnTo>
                  <a:pt x="1199575" y="6616047"/>
                </a:lnTo>
                <a:lnTo>
                  <a:pt x="1145324" y="6614887"/>
                </a:lnTo>
                <a:lnTo>
                  <a:pt x="1093632" y="6613268"/>
                </a:lnTo>
                <a:lnTo>
                  <a:pt x="1044264" y="6611113"/>
                </a:lnTo>
                <a:lnTo>
                  <a:pt x="996986" y="6608347"/>
                </a:lnTo>
                <a:lnTo>
                  <a:pt x="951563" y="6604892"/>
                </a:lnTo>
                <a:lnTo>
                  <a:pt x="907762" y="6600672"/>
                </a:lnTo>
                <a:lnTo>
                  <a:pt x="865347" y="6595610"/>
                </a:lnTo>
                <a:lnTo>
                  <a:pt x="824085" y="6589631"/>
                </a:lnTo>
                <a:lnTo>
                  <a:pt x="783740" y="6582657"/>
                </a:lnTo>
                <a:lnTo>
                  <a:pt x="744078" y="6574612"/>
                </a:lnTo>
                <a:lnTo>
                  <a:pt x="704866" y="6565420"/>
                </a:lnTo>
                <a:lnTo>
                  <a:pt x="665868" y="6555004"/>
                </a:lnTo>
                <a:lnTo>
                  <a:pt x="626850" y="6543287"/>
                </a:lnTo>
                <a:lnTo>
                  <a:pt x="579357" y="6524501"/>
                </a:lnTo>
                <a:lnTo>
                  <a:pt x="533222" y="6503244"/>
                </a:lnTo>
                <a:lnTo>
                  <a:pt x="488524" y="6479597"/>
                </a:lnTo>
                <a:lnTo>
                  <a:pt x="445341" y="6453638"/>
                </a:lnTo>
                <a:lnTo>
                  <a:pt x="403754" y="6425447"/>
                </a:lnTo>
                <a:lnTo>
                  <a:pt x="363843" y="6395103"/>
                </a:lnTo>
                <a:lnTo>
                  <a:pt x="325686" y="6362687"/>
                </a:lnTo>
                <a:lnTo>
                  <a:pt x="289363" y="6328278"/>
                </a:lnTo>
                <a:lnTo>
                  <a:pt x="254954" y="6291955"/>
                </a:lnTo>
                <a:lnTo>
                  <a:pt x="222538" y="6253798"/>
                </a:lnTo>
                <a:lnTo>
                  <a:pt x="192196" y="6213886"/>
                </a:lnTo>
                <a:lnTo>
                  <a:pt x="164005" y="6172299"/>
                </a:lnTo>
                <a:lnTo>
                  <a:pt x="138047" y="6129116"/>
                </a:lnTo>
                <a:lnTo>
                  <a:pt x="114401" y="6084418"/>
                </a:lnTo>
                <a:lnTo>
                  <a:pt x="93145" y="6038283"/>
                </a:lnTo>
                <a:lnTo>
                  <a:pt x="74360" y="5990791"/>
                </a:lnTo>
                <a:lnTo>
                  <a:pt x="62642" y="5951773"/>
                </a:lnTo>
                <a:lnTo>
                  <a:pt x="52225" y="5912767"/>
                </a:lnTo>
                <a:lnTo>
                  <a:pt x="43032" y="5873534"/>
                </a:lnTo>
                <a:lnTo>
                  <a:pt x="34987" y="5833830"/>
                </a:lnTo>
                <a:lnTo>
                  <a:pt x="28012" y="5793415"/>
                </a:lnTo>
                <a:lnTo>
                  <a:pt x="22032" y="5752048"/>
                </a:lnTo>
                <a:lnTo>
                  <a:pt x="16970" y="5709487"/>
                </a:lnTo>
                <a:lnTo>
                  <a:pt x="12750" y="5665490"/>
                </a:lnTo>
                <a:lnTo>
                  <a:pt x="9295" y="5619817"/>
                </a:lnTo>
                <a:lnTo>
                  <a:pt x="6528" y="5572225"/>
                </a:lnTo>
                <a:lnTo>
                  <a:pt x="4373" y="5522474"/>
                </a:lnTo>
                <a:lnTo>
                  <a:pt x="2754" y="5470321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4"/>
                </a:lnTo>
                <a:lnTo>
                  <a:pt x="102" y="5232874"/>
                </a:lnTo>
                <a:lnTo>
                  <a:pt x="12" y="5165095"/>
                </a:lnTo>
                <a:lnTo>
                  <a:pt x="0" y="5093467"/>
                </a:lnTo>
                <a:lnTo>
                  <a:pt x="0" y="1517419"/>
                </a:lnTo>
                <a:lnTo>
                  <a:pt x="12" y="1446857"/>
                </a:lnTo>
                <a:lnTo>
                  <a:pt x="102" y="1380026"/>
                </a:lnTo>
                <a:lnTo>
                  <a:pt x="344" y="1316692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2"/>
                </a:lnTo>
                <a:lnTo>
                  <a:pt x="6528" y="1044264"/>
                </a:lnTo>
                <a:lnTo>
                  <a:pt x="9295" y="996986"/>
                </a:lnTo>
                <a:lnTo>
                  <a:pt x="12750" y="951563"/>
                </a:lnTo>
                <a:lnTo>
                  <a:pt x="16970" y="907762"/>
                </a:lnTo>
                <a:lnTo>
                  <a:pt x="22032" y="865347"/>
                </a:lnTo>
                <a:lnTo>
                  <a:pt x="28012" y="824085"/>
                </a:lnTo>
                <a:lnTo>
                  <a:pt x="34987" y="783740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7"/>
                </a:lnTo>
                <a:lnTo>
                  <a:pt x="114401" y="533222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6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6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2" y="114401"/>
                </a:lnTo>
                <a:lnTo>
                  <a:pt x="579357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10" y="43032"/>
                </a:lnTo>
                <a:lnTo>
                  <a:pt x="783814" y="34987"/>
                </a:lnTo>
                <a:lnTo>
                  <a:pt x="824229" y="28012"/>
                </a:lnTo>
                <a:lnTo>
                  <a:pt x="865597" y="22032"/>
                </a:lnTo>
                <a:lnTo>
                  <a:pt x="908159" y="16970"/>
                </a:lnTo>
                <a:lnTo>
                  <a:pt x="952156" y="12750"/>
                </a:lnTo>
                <a:lnTo>
                  <a:pt x="997830" y="9295"/>
                </a:lnTo>
                <a:lnTo>
                  <a:pt x="1045422" y="6528"/>
                </a:lnTo>
                <a:lnTo>
                  <a:pt x="1095173" y="4373"/>
                </a:lnTo>
                <a:lnTo>
                  <a:pt x="1147325" y="2754"/>
                </a:lnTo>
                <a:lnTo>
                  <a:pt x="1202120" y="1593"/>
                </a:lnTo>
                <a:lnTo>
                  <a:pt x="1259798" y="816"/>
                </a:lnTo>
                <a:lnTo>
                  <a:pt x="1320600" y="344"/>
                </a:lnTo>
                <a:lnTo>
                  <a:pt x="1384770" y="102"/>
                </a:lnTo>
                <a:lnTo>
                  <a:pt x="1452547" y="12"/>
                </a:lnTo>
                <a:lnTo>
                  <a:pt x="1524173" y="0"/>
                </a:lnTo>
                <a:lnTo>
                  <a:pt x="1517419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7507275" y="5084019"/>
            <a:ext cx="2832081" cy="624960"/>
          </a:xfrm>
          <a:custGeom>
            <a:avLst/>
            <a:gdLst/>
            <a:ahLst/>
            <a:cxnLst/>
            <a:rect l="l" t="t" r="r" b="b"/>
            <a:pathLst>
              <a:path w="2972434" h="1030604">
                <a:moveTo>
                  <a:pt x="0" y="0"/>
                </a:moveTo>
                <a:lnTo>
                  <a:pt x="2971951" y="0"/>
                </a:lnTo>
                <a:lnTo>
                  <a:pt x="2971951" y="1030534"/>
                </a:lnTo>
                <a:lnTo>
                  <a:pt x="0" y="10305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 txBox="1"/>
          <p:nvPr/>
        </p:nvSpPr>
        <p:spPr>
          <a:xfrm>
            <a:off x="4315750" y="3980125"/>
            <a:ext cx="2222344" cy="38302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426" spc="-91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Трансформация</a:t>
            </a:r>
            <a:endParaRPr sz="3184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270" y="6570759"/>
            <a:ext cx="3367775" cy="180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55"/>
              </a:lnSpc>
            </a:pP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Adapted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from </a:t>
            </a:r>
            <a:r>
              <a:rPr sz="1243" u="heavy" spc="-52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Master </a:t>
            </a:r>
            <a:r>
              <a:rPr sz="1243" u="heavy" spc="-3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the </a:t>
            </a: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Tidyverse,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CC </a:t>
            </a:r>
            <a:r>
              <a:rPr sz="1243" u="heavy" spc="-10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BY</a:t>
            </a:r>
            <a:r>
              <a:rPr sz="1243" u="heavy" spc="-64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 </a:t>
            </a:r>
            <a:r>
              <a:rPr sz="1243" u="heavy" spc="-67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RStudio</a:t>
            </a:r>
            <a:endParaRPr sz="1243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966940" y="308125"/>
            <a:ext cx="10396743" cy="777278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58"/>
              </a:spcBef>
            </a:pPr>
            <a:r>
              <a:rPr lang="ru-RU" sz="5003" spc="-261" dirty="0"/>
              <a:t>Анализ данных </a:t>
            </a:r>
            <a:r>
              <a:rPr sz="5003" spc="-261" dirty="0"/>
              <a:t>(</a:t>
            </a:r>
            <a:r>
              <a:rPr lang="en-US" sz="5003" spc="-261" dirty="0"/>
              <a:t>Applied </a:t>
            </a:r>
            <a:r>
              <a:rPr sz="5003" spc="-200" dirty="0">
                <a:latin typeface="Arial"/>
                <a:cs typeface="Arial"/>
              </a:rPr>
              <a:t>Data</a:t>
            </a:r>
            <a:r>
              <a:rPr sz="5003" spc="-658" dirty="0">
                <a:latin typeface="Arial"/>
                <a:cs typeface="Arial"/>
              </a:rPr>
              <a:t> </a:t>
            </a:r>
            <a:r>
              <a:rPr sz="5003" spc="-255" dirty="0">
                <a:latin typeface="Arial"/>
                <a:cs typeface="Arial"/>
              </a:rPr>
              <a:t>Science</a:t>
            </a:r>
            <a:r>
              <a:rPr lang="en-US" sz="5003" spc="-255" dirty="0">
                <a:latin typeface="Arial"/>
                <a:cs typeface="Arial"/>
              </a:rPr>
              <a:t>)</a:t>
            </a:r>
            <a:endParaRPr sz="5003" dirty="0">
              <a:latin typeface="Arial"/>
              <a:cs typeface="Arial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4C3BAF3-6E5D-4D79-B89F-7638BF9F0497}"/>
              </a:ext>
            </a:extLst>
          </p:cNvPr>
          <p:cNvSpPr txBox="1"/>
          <p:nvPr/>
        </p:nvSpPr>
        <p:spPr>
          <a:xfrm>
            <a:off x="7507274" y="5200741"/>
            <a:ext cx="2718500" cy="38302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R="3081" algn="r">
              <a:spcBef>
                <a:spcPts val="3"/>
              </a:spcBef>
            </a:pPr>
            <a:r>
              <a:rPr lang="ru-RU" sz="2426" spc="-118" dirty="0">
                <a:latin typeface="Arial"/>
                <a:cs typeface="Arial"/>
              </a:rPr>
              <a:t>Программирование</a:t>
            </a:r>
            <a:endParaRPr sz="242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4453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object 9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86" y="1505086"/>
            <a:ext cx="10978379" cy="4984400"/>
          </a:xfrm>
          <a:prstGeom prst="rect">
            <a:avLst/>
          </a:prstGeom>
        </p:spPr>
      </p:pic>
      <p:pic>
        <p:nvPicPr>
          <p:cNvPr id="4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pic>
        <p:nvPicPr>
          <p:cNvPr id="4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70" y="462819"/>
            <a:ext cx="10690136" cy="651030"/>
          </a:xfrm>
          <a:prstGeom prst="rect">
            <a:avLst/>
          </a:prstGeom>
        </p:spPr>
      </p:pic>
      <p:pic>
        <p:nvPicPr>
          <p:cNvPr id="4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96" y="459644"/>
            <a:ext cx="10696484" cy="65737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76666" y="614561"/>
            <a:ext cx="680987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flights  </a:t>
            </a:r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%&gt;%  select(c(1,  2,  3,  17,  18,  5,  19))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4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710" y="1162996"/>
            <a:ext cx="2774546" cy="9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00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bject 9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13148" y="2088976"/>
            <a:ext cx="10630795" cy="22956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6610" spc="5" dirty="0">
                <a:solidFill>
                  <a:srgbClr val="F0F0F0"/>
                </a:solidFill>
                <a:latin typeface="Arial"/>
                <a:cs typeface="Arial"/>
              </a:rPr>
              <a:t>Создание дат</a:t>
            </a:r>
            <a:endParaRPr sz="6549" dirty="0">
              <a:latin typeface="Arial"/>
              <a:cs typeface="Arial"/>
            </a:endParaRPr>
          </a:p>
          <a:p>
            <a:pPr marL="1206444"/>
            <a:r>
              <a:rPr lang="ru-RU" sz="8308" spc="5" dirty="0">
                <a:solidFill>
                  <a:srgbClr val="F0F0F0"/>
                </a:solidFill>
                <a:latin typeface="Arial"/>
                <a:cs typeface="Arial"/>
              </a:rPr>
              <a:t>и отметок времени</a:t>
            </a:r>
            <a:endParaRPr sz="8308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9341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bject 9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9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9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76" y="2279731"/>
            <a:ext cx="2057256" cy="2381083"/>
          </a:xfrm>
          <a:prstGeom prst="rect">
            <a:avLst/>
          </a:prstGeom>
        </p:spPr>
      </p:pic>
      <p:pic>
        <p:nvPicPr>
          <p:cNvPr id="49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537239" y="752663"/>
            <a:ext cx="1212191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hms</a:t>
            </a:r>
            <a:endParaRPr sz="5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915641" y="2173036"/>
            <a:ext cx="7304885" cy="867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20" spc="5" dirty="0">
                <a:latin typeface="Arial"/>
                <a:cs typeface="Arial"/>
              </a:rPr>
              <a:t>Класс(тип объекта в </a:t>
            </a:r>
            <a:r>
              <a:rPr lang="en-US" sz="2820" spc="5" dirty="0">
                <a:latin typeface="Arial"/>
                <a:cs typeface="Arial"/>
              </a:rPr>
              <a:t>R</a:t>
            </a:r>
            <a:r>
              <a:rPr lang="ru-RU" sz="2820" spc="5" dirty="0">
                <a:latin typeface="Arial"/>
                <a:cs typeface="Arial"/>
              </a:rPr>
              <a:t>)</a:t>
            </a:r>
            <a:r>
              <a:rPr lang="en-US" sz="2820" spc="5" dirty="0">
                <a:latin typeface="Arial"/>
                <a:cs typeface="Arial"/>
              </a:rPr>
              <a:t> </a:t>
            </a:r>
            <a:r>
              <a:rPr lang="ru-RU" sz="2820" spc="5" dirty="0">
                <a:latin typeface="Arial"/>
                <a:cs typeface="Arial"/>
              </a:rPr>
              <a:t>для представления</a:t>
            </a:r>
            <a:br>
              <a:rPr lang="ru-RU" sz="2820" spc="5" dirty="0">
                <a:latin typeface="Arial"/>
                <a:cs typeface="Arial"/>
              </a:rPr>
            </a:br>
            <a:r>
              <a:rPr lang="ru-RU" sz="2820" spc="5" dirty="0">
                <a:latin typeface="Arial"/>
                <a:cs typeface="Arial"/>
              </a:rPr>
              <a:t>времени в легко читаемом виде</a:t>
            </a:r>
            <a:r>
              <a:rPr sz="2820" spc="5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50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16" y="3169030"/>
            <a:ext cx="6631403" cy="1277632"/>
          </a:xfrm>
          <a:prstGeom prst="rect">
            <a:avLst/>
          </a:prstGeom>
        </p:spPr>
      </p:pic>
      <p:pic>
        <p:nvPicPr>
          <p:cNvPr id="50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641" y="3165855"/>
            <a:ext cx="6637748" cy="1283981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127638" y="3395666"/>
            <a:ext cx="438068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#  install.packages("tidyverse")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27639" y="3916329"/>
            <a:ext cx="170046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library(hms)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2575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0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0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50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05" y="1115311"/>
            <a:ext cx="1985507" cy="6349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527652" y="266539"/>
            <a:ext cx="1212191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hms</a:t>
            </a:r>
            <a:endParaRPr sz="5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877179" y="1248308"/>
            <a:ext cx="4209413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2750" spc="5" dirty="0">
                <a:solidFill>
                  <a:srgbClr val="DCDEE0"/>
                </a:solidFill>
                <a:latin typeface="Arial"/>
                <a:cs typeface="Arial"/>
              </a:rPr>
              <a:t>2017-01-01</a:t>
            </a:r>
            <a:r>
              <a:rPr lang="ru-RU" sz="2750" spc="5" dirty="0">
                <a:solidFill>
                  <a:srgbClr val="DCDEE0"/>
                </a:solidFill>
                <a:latin typeface="Arial"/>
                <a:cs typeface="Arial"/>
              </a:rPr>
              <a:t>        </a:t>
            </a:r>
            <a:r>
              <a:rPr sz="2750" spc="5" dirty="0">
                <a:latin typeface="Arial"/>
                <a:cs typeface="Arial"/>
              </a:rPr>
              <a:t>  12:34:56</a:t>
            </a:r>
            <a:endParaRPr sz="2750" dirty="0">
              <a:latin typeface="Arial"/>
              <a:cs typeface="Arial"/>
            </a:endParaRPr>
          </a:p>
        </p:txBody>
      </p:sp>
      <p:pic>
        <p:nvPicPr>
          <p:cNvPr id="50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485" y="3050747"/>
            <a:ext cx="8071032" cy="2905037"/>
          </a:xfrm>
          <a:prstGeom prst="rect">
            <a:avLst/>
          </a:prstGeom>
        </p:spPr>
      </p:pic>
      <p:pic>
        <p:nvPicPr>
          <p:cNvPr id="50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10" y="3047573"/>
            <a:ext cx="8077382" cy="291138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178325" y="3148033"/>
            <a:ext cx="170046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library(hms)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178325" y="3668697"/>
            <a:ext cx="644631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hms(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seconds  =  56,  min  =  34,  hour  =  12</a:t>
            </a:r>
            <a:r>
              <a:rPr sz="2500" spc="5" dirty="0">
                <a:latin typeface="Arial"/>
                <a:cs typeface="Arial"/>
              </a:rPr>
              <a:t>)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178325" y="4189360"/>
            <a:ext cx="179023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53585F"/>
                </a:solidFill>
                <a:latin typeface="Arial"/>
                <a:cs typeface="Arial"/>
              </a:rPr>
              <a:t>##  12:34:56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178325" y="4932258"/>
            <a:ext cx="374365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unclass(hms(56,  34,  12))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178326" y="5452921"/>
            <a:ext cx="143084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53585F"/>
                </a:solidFill>
                <a:latin typeface="Arial"/>
                <a:cs typeface="Arial"/>
              </a:rPr>
              <a:t>##  45296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086194" y="1969489"/>
            <a:ext cx="8330166" cy="8125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640" spc="5" dirty="0">
                <a:latin typeface="Arial"/>
                <a:cs typeface="Arial"/>
              </a:rPr>
              <a:t>Внутри </a:t>
            </a:r>
            <a:r>
              <a:rPr lang="en-US" sz="2640" spc="5" dirty="0" err="1">
                <a:latin typeface="Arial"/>
                <a:cs typeface="Arial"/>
              </a:rPr>
              <a:t>hms</a:t>
            </a:r>
            <a:r>
              <a:rPr lang="en-US" sz="2640" spc="5" dirty="0">
                <a:latin typeface="Arial"/>
                <a:cs typeface="Arial"/>
              </a:rPr>
              <a:t> </a:t>
            </a:r>
            <a:r>
              <a:rPr lang="ru-RU" sz="2640" spc="5" dirty="0">
                <a:latin typeface="Arial"/>
                <a:cs typeface="Arial"/>
              </a:rPr>
              <a:t>объекта хранится количество секунд от </a:t>
            </a:r>
          </a:p>
          <a:p>
            <a:r>
              <a:rPr lang="ru-RU" sz="2640" spc="5" dirty="0">
                <a:latin typeface="Arial"/>
                <a:cs typeface="Arial"/>
              </a:rPr>
              <a:t>начала дня (с </a:t>
            </a:r>
            <a:r>
              <a:rPr sz="2640" spc="5" dirty="0">
                <a:latin typeface="Arial"/>
                <a:cs typeface="Arial"/>
              </a:rPr>
              <a:t>00:00:00</a:t>
            </a:r>
            <a:r>
              <a:rPr lang="ru-RU" sz="2640" spc="5" dirty="0">
                <a:latin typeface="Arial"/>
                <a:cs typeface="Arial"/>
              </a:rPr>
              <a:t> обычного дня)</a:t>
            </a:r>
            <a:endParaRPr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3894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object 9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0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0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50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93" y="1601435"/>
            <a:ext cx="1985507" cy="6349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340403" y="752663"/>
            <a:ext cx="1615827" cy="7579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925" spc="5" dirty="0">
                <a:latin typeface="Arial"/>
                <a:cs typeface="Arial"/>
              </a:rPr>
              <a:t>hms()</a:t>
            </a:r>
            <a:endParaRPr sz="49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4140338" y="1735098"/>
            <a:ext cx="3868047" cy="4231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50" spc="5" dirty="0">
                <a:solidFill>
                  <a:srgbClr val="DCDEE0"/>
                </a:solidFill>
                <a:latin typeface="Arial"/>
                <a:cs typeface="Arial"/>
              </a:rPr>
              <a:t>2017-01-01</a:t>
            </a:r>
            <a:r>
              <a:rPr sz="2750" spc="5" dirty="0">
                <a:latin typeface="Arial"/>
                <a:cs typeface="Arial"/>
              </a:rPr>
              <a:t> </a:t>
            </a:r>
            <a:r>
              <a:rPr lang="ru-RU" sz="2750" spc="5" dirty="0">
                <a:latin typeface="Arial"/>
                <a:cs typeface="Arial"/>
              </a:rPr>
              <a:t>     </a:t>
            </a:r>
            <a:r>
              <a:rPr sz="2750" spc="5" dirty="0">
                <a:latin typeface="Arial"/>
                <a:cs typeface="Arial"/>
              </a:rPr>
              <a:t> 12:34:56</a:t>
            </a:r>
            <a:endParaRPr sz="27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118388" y="6570303"/>
            <a:ext cx="1007007" cy="1569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020" spc="5" dirty="0">
                <a:latin typeface="Arial"/>
                <a:cs typeface="Arial"/>
              </a:rPr>
              <a:t>* on a typical day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1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85" y="2436293"/>
            <a:ext cx="8099833" cy="1191997"/>
          </a:xfrm>
          <a:prstGeom prst="rect">
            <a:avLst/>
          </a:prstGeom>
        </p:spPr>
      </p:pic>
      <p:pic>
        <p:nvPicPr>
          <p:cNvPr id="5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11" y="2433118"/>
            <a:ext cx="8106177" cy="1198347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2140227" y="2576573"/>
            <a:ext cx="170046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library(hms)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140228" y="3097237"/>
            <a:ext cx="5445080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hms(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seconds,  minutes,  hours,  days</a:t>
            </a:r>
            <a:r>
              <a:rPr sz="2500" spc="5" dirty="0">
                <a:latin typeface="Arial"/>
                <a:cs typeface="Arial"/>
              </a:rPr>
              <a:t>)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0746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bject 9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970444" y="817062"/>
            <a:ext cx="4620817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Самостоятельно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22706" y="2423866"/>
            <a:ext cx="7096110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В какое время дня лучше всего вылетать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?</a:t>
            </a:r>
            <a:endParaRPr sz="27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22707" y="3052472"/>
            <a:ext cx="10918053" cy="18143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  <a:t>Используйте переменные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 hour </a:t>
            </a:r>
            <a: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  <a:t>и 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minute </a:t>
            </a:r>
            <a: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  <a:t>в таблице 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flights</a:t>
            </a:r>
            <a: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  <a:t> для</a:t>
            </a:r>
            <a:b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  <a:t>расчета времени дня для полета в общепринятом виде </a:t>
            </a:r>
            <a:r>
              <a:rPr sz="2790" spc="5" dirty="0" err="1">
                <a:solidFill>
                  <a:srgbClr val="005493"/>
                </a:solidFill>
                <a:latin typeface="Arial"/>
                <a:cs typeface="Arial"/>
              </a:rPr>
              <a:t>hms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.</a:t>
            </a:r>
            <a:endParaRPr lang="ru-RU" sz="2790" spc="5" dirty="0">
              <a:solidFill>
                <a:srgbClr val="005493"/>
              </a:solidFill>
              <a:latin typeface="Arial"/>
              <a:cs typeface="Arial"/>
            </a:endParaRPr>
          </a:p>
          <a:p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Затем используйте график со сглаживанием для иллюстрации</a:t>
            </a:r>
            <a:endParaRPr lang="en-US" sz="2750" dirty="0">
              <a:latin typeface="Arial"/>
              <a:cs typeface="Arial"/>
            </a:endParaRPr>
          </a:p>
          <a:p>
            <a: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  <a:t>Связи между переменными </a:t>
            </a:r>
            <a:r>
              <a:rPr lang="en-US" sz="3000" spc="5" dirty="0">
                <a:solidFill>
                  <a:srgbClr val="005493"/>
                </a:solidFill>
                <a:latin typeface="Arial"/>
                <a:cs typeface="Arial"/>
              </a:rPr>
              <a:t>time </a:t>
            </a:r>
            <a: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  <a:t>и </a:t>
            </a:r>
            <a:r>
              <a:rPr lang="en-US" sz="3000" b="1" spc="5" dirty="0" err="1">
                <a:solidFill>
                  <a:srgbClr val="005493"/>
                </a:solidFill>
                <a:latin typeface="Arial"/>
                <a:cs typeface="Arial"/>
              </a:rPr>
              <a:t>arr_delay</a:t>
            </a:r>
            <a:r>
              <a:rPr lang="en-US" sz="3000" spc="5" dirty="0">
                <a:solidFill>
                  <a:srgbClr val="005493"/>
                </a:solidFill>
                <a:latin typeface="Arial"/>
                <a:cs typeface="Arial"/>
              </a:rPr>
              <a:t>.</a:t>
            </a:r>
            <a:endParaRPr lang="en-US" sz="3000" dirty="0">
              <a:latin typeface="Arial"/>
              <a:cs typeface="Arial"/>
            </a:endParaRPr>
          </a:p>
        </p:txBody>
      </p:sp>
      <p:pic>
        <p:nvPicPr>
          <p:cNvPr id="5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5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09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bject 9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1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5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0" y="241"/>
            <a:ext cx="10603756" cy="6609886"/>
          </a:xfrm>
          <a:prstGeom prst="rect">
            <a:avLst/>
          </a:prstGeom>
        </p:spPr>
      </p:pic>
      <p:pic>
        <p:nvPicPr>
          <p:cNvPr id="51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70" y="159641"/>
            <a:ext cx="10690136" cy="1734294"/>
          </a:xfrm>
          <a:prstGeom prst="rect">
            <a:avLst/>
          </a:prstGeom>
        </p:spPr>
      </p:pic>
      <p:pic>
        <p:nvPicPr>
          <p:cNvPr id="51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96" y="156466"/>
            <a:ext cx="10696484" cy="174064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76667" y="253556"/>
            <a:ext cx="1463221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50" spc="5" dirty="0">
                <a:latin typeface="Arial"/>
                <a:cs typeface="Arial"/>
              </a:rPr>
              <a:t>flights  %&gt;%</a:t>
            </a:r>
            <a:endParaRPr sz="20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76667" y="672627"/>
            <a:ext cx="7453322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50" spc="5" dirty="0">
                <a:latin typeface="Arial"/>
                <a:cs typeface="Arial"/>
              </a:rPr>
              <a:t>    mutate(</a:t>
            </a:r>
            <a:r>
              <a:rPr sz="2050" spc="5" dirty="0">
                <a:solidFill>
                  <a:srgbClr val="0365C0"/>
                </a:solidFill>
                <a:latin typeface="Arial"/>
                <a:cs typeface="Arial"/>
              </a:rPr>
              <a:t>time  =  hms(hour  =  hour,  minute  =  minute)</a:t>
            </a:r>
            <a:r>
              <a:rPr sz="2050" spc="5" dirty="0">
                <a:latin typeface="Arial"/>
                <a:cs typeface="Arial"/>
              </a:rPr>
              <a:t>)  %&gt;%</a:t>
            </a:r>
            <a:endParaRPr sz="20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76666" y="1091698"/>
            <a:ext cx="3923190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50" spc="5" dirty="0">
                <a:latin typeface="Arial"/>
                <a:cs typeface="Arial"/>
              </a:rPr>
              <a:t>    ggplot(aes(</a:t>
            </a:r>
            <a:r>
              <a:rPr sz="2050" spc="5" dirty="0">
                <a:solidFill>
                  <a:srgbClr val="0365C0"/>
                </a:solidFill>
                <a:latin typeface="Arial"/>
                <a:cs typeface="Arial"/>
              </a:rPr>
              <a:t>time</a:t>
            </a:r>
            <a:r>
              <a:rPr sz="2050" spc="5" dirty="0">
                <a:latin typeface="Arial"/>
                <a:cs typeface="Arial"/>
              </a:rPr>
              <a:t>,  arr_delay))  +</a:t>
            </a:r>
            <a:endParaRPr sz="20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76666" y="1517118"/>
            <a:ext cx="5917326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50" spc="5" dirty="0">
                <a:latin typeface="Arial"/>
                <a:cs typeface="Arial"/>
              </a:rPr>
              <a:t>        geom_point(alpha  =  0.2)  +  geom_smooth()</a:t>
            </a:r>
            <a:endParaRPr sz="20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2595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9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746495" y="5671695"/>
            <a:ext cx="201658" cy="2108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0" spc="5" dirty="0">
                <a:solidFill>
                  <a:srgbClr val="4D4D4D"/>
                </a:solidFill>
                <a:latin typeface="Arial"/>
                <a:cs typeface="Arial"/>
              </a:rPr>
              <a:t>−5</a:t>
            </a:r>
            <a:endParaRPr sz="13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851146" y="4579176"/>
            <a:ext cx="93615" cy="20159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1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51145" y="3486459"/>
            <a:ext cx="93615" cy="20159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10" spc="5" dirty="0">
                <a:solidFill>
                  <a:srgbClr val="4D4D4D"/>
                </a:solidFill>
                <a:latin typeface="Arial"/>
                <a:cs typeface="Arial"/>
              </a:rPr>
              <a:t>5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751470" y="2393941"/>
            <a:ext cx="196849" cy="2108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0" spc="5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751470" y="1301224"/>
            <a:ext cx="196849" cy="2108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0" spc="5" dirty="0">
                <a:solidFill>
                  <a:srgbClr val="4D4D4D"/>
                </a:solidFill>
                <a:latin typeface="Arial"/>
                <a:cs typeface="Arial"/>
              </a:rPr>
              <a:t>15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5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48" y="5734621"/>
            <a:ext cx="75801" cy="21274"/>
          </a:xfrm>
          <a:prstGeom prst="rect">
            <a:avLst/>
          </a:prstGeom>
        </p:spPr>
      </p:pic>
      <p:pic>
        <p:nvPicPr>
          <p:cNvPr id="52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48" y="4642103"/>
            <a:ext cx="75801" cy="21274"/>
          </a:xfrm>
          <a:prstGeom prst="rect">
            <a:avLst/>
          </a:prstGeom>
        </p:spPr>
      </p:pic>
      <p:pic>
        <p:nvPicPr>
          <p:cNvPr id="5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48" y="3549386"/>
            <a:ext cx="75801" cy="21274"/>
          </a:xfrm>
          <a:prstGeom prst="rect">
            <a:avLst/>
          </a:prstGeom>
        </p:spPr>
      </p:pic>
      <p:pic>
        <p:nvPicPr>
          <p:cNvPr id="52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48" y="2456868"/>
            <a:ext cx="75801" cy="21274"/>
          </a:xfrm>
          <a:prstGeom prst="rect">
            <a:avLst/>
          </a:prstGeom>
        </p:spPr>
      </p:pic>
      <p:pic>
        <p:nvPicPr>
          <p:cNvPr id="5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48" y="1364151"/>
            <a:ext cx="75801" cy="21274"/>
          </a:xfrm>
          <a:prstGeom prst="rect">
            <a:avLst/>
          </a:prstGeom>
        </p:spPr>
      </p:pic>
      <p:pic>
        <p:nvPicPr>
          <p:cNvPr id="5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986" y="5995275"/>
            <a:ext cx="21288" cy="75750"/>
          </a:xfrm>
          <a:prstGeom prst="rect">
            <a:avLst/>
          </a:prstGeom>
        </p:spPr>
      </p:pic>
      <p:pic>
        <p:nvPicPr>
          <p:cNvPr id="5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01" y="5995275"/>
            <a:ext cx="21288" cy="75750"/>
          </a:xfrm>
          <a:prstGeom prst="rect">
            <a:avLst/>
          </a:prstGeom>
        </p:spPr>
      </p:pic>
      <p:pic>
        <p:nvPicPr>
          <p:cNvPr id="5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014" y="5995275"/>
            <a:ext cx="21288" cy="75750"/>
          </a:xfrm>
          <a:prstGeom prst="rect">
            <a:avLst/>
          </a:prstGeom>
        </p:spPr>
      </p:pic>
      <p:pic>
        <p:nvPicPr>
          <p:cNvPr id="5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028" y="5995275"/>
            <a:ext cx="21288" cy="75750"/>
          </a:xfrm>
          <a:prstGeom prst="rect">
            <a:avLst/>
          </a:prstGeom>
        </p:spPr>
      </p:pic>
      <p:pic>
        <p:nvPicPr>
          <p:cNvPr id="5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042" y="5995275"/>
            <a:ext cx="21288" cy="7575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3348066" y="6094586"/>
            <a:ext cx="678391" cy="2085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5" spc="5" dirty="0">
                <a:solidFill>
                  <a:srgbClr val="4D4D4D"/>
                </a:solidFill>
                <a:latin typeface="Arial"/>
                <a:cs typeface="Arial"/>
              </a:rPr>
              <a:t>08:00:00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017279" y="6094586"/>
            <a:ext cx="678391" cy="2085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5" spc="5" dirty="0">
                <a:solidFill>
                  <a:srgbClr val="4D4D4D"/>
                </a:solidFill>
                <a:latin typeface="Arial"/>
                <a:cs typeface="Arial"/>
              </a:rPr>
              <a:t>12:00:00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686293" y="6094586"/>
            <a:ext cx="678391" cy="2085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5" spc="5" dirty="0">
                <a:solidFill>
                  <a:srgbClr val="4D4D4D"/>
                </a:solidFill>
                <a:latin typeface="Arial"/>
                <a:cs typeface="Arial"/>
              </a:rPr>
              <a:t>16:00:00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355306" y="6094586"/>
            <a:ext cx="678391" cy="2085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5" spc="5" dirty="0">
                <a:solidFill>
                  <a:srgbClr val="4D4D4D"/>
                </a:solidFill>
                <a:latin typeface="Arial"/>
                <a:cs typeface="Arial"/>
              </a:rPr>
              <a:t>20:00:00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024321" y="6094586"/>
            <a:ext cx="678391" cy="2085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5" spc="5" dirty="0">
                <a:solidFill>
                  <a:srgbClr val="4D4D4D"/>
                </a:solidFill>
                <a:latin typeface="Arial"/>
                <a:cs typeface="Arial"/>
              </a:rPr>
              <a:t>24:00:00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198659" y="6329990"/>
            <a:ext cx="412934" cy="2608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95" spc="5" dirty="0">
                <a:latin typeface="Arial"/>
                <a:cs typeface="Arial"/>
              </a:rPr>
              <a:t>time</a:t>
            </a:r>
            <a:endParaRPr sz="16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 rot="-5400000">
            <a:off x="1072035" y="3040929"/>
            <a:ext cx="908262" cy="2608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95" spc="5" dirty="0">
                <a:latin typeface="Arial"/>
                <a:cs typeface="Arial"/>
              </a:rPr>
              <a:t>arr_delay</a:t>
            </a:r>
            <a:endParaRPr sz="16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7499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bject 9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76" y="2279731"/>
            <a:ext cx="2057256" cy="2381083"/>
          </a:xfrm>
          <a:prstGeom prst="rect">
            <a:avLst/>
          </a:prstGeom>
        </p:spPr>
      </p:pic>
      <p:pic>
        <p:nvPicPr>
          <p:cNvPr id="53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883235" y="752663"/>
            <a:ext cx="2461571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lubridate</a:t>
            </a:r>
            <a:endParaRPr sz="5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943502" y="2227030"/>
            <a:ext cx="6998711" cy="8863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80" spc="5" dirty="0">
                <a:latin typeface="Arial"/>
                <a:cs typeface="Arial"/>
              </a:rPr>
              <a:t>Пакет содержащий функции для работы</a:t>
            </a:r>
          </a:p>
          <a:p>
            <a:r>
              <a:rPr lang="ru-RU" sz="2880" spc="5" dirty="0">
                <a:latin typeface="Arial"/>
                <a:cs typeface="Arial"/>
              </a:rPr>
              <a:t>с датами и временными промежутками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53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16" y="3169030"/>
            <a:ext cx="6631403" cy="1277632"/>
          </a:xfrm>
          <a:prstGeom prst="rect">
            <a:avLst/>
          </a:prstGeom>
        </p:spPr>
      </p:pic>
      <p:pic>
        <p:nvPicPr>
          <p:cNvPr id="53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641" y="3165855"/>
            <a:ext cx="6637748" cy="1283981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127638" y="3395666"/>
            <a:ext cx="438068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#  install.packages("tidyverse")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27638" y="3916329"/>
            <a:ext cx="232627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library(lubridate)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7747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9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79" y="285301"/>
            <a:ext cx="12191144" cy="74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4849" spc="5" dirty="0">
                <a:latin typeface="Arial"/>
                <a:cs typeface="Arial"/>
              </a:rPr>
              <a:t>Семейство функций </a:t>
            </a:r>
            <a:r>
              <a:rPr sz="4849" spc="5" dirty="0" err="1">
                <a:latin typeface="Arial"/>
                <a:cs typeface="Arial"/>
              </a:rPr>
              <a:t>ymd</a:t>
            </a:r>
            <a:r>
              <a:rPr sz="4849" spc="5" dirty="0">
                <a:latin typeface="Arial"/>
                <a:cs typeface="Arial"/>
              </a:rPr>
              <a:t>()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776135" y="1190652"/>
            <a:ext cx="8664231" cy="8125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640" spc="5" dirty="0">
                <a:latin typeface="Arial"/>
                <a:cs typeface="Arial"/>
              </a:rPr>
              <a:t>Для превращения строк в даты</a:t>
            </a:r>
            <a:r>
              <a:rPr sz="2640" spc="5" dirty="0">
                <a:latin typeface="Arial"/>
                <a:cs typeface="Arial"/>
              </a:rPr>
              <a:t>, </a:t>
            </a:r>
            <a:r>
              <a:rPr lang="ru-RU" sz="2640" spc="5" dirty="0">
                <a:latin typeface="Arial"/>
                <a:cs typeface="Arial"/>
              </a:rPr>
              <a:t>используйте функции </a:t>
            </a:r>
            <a:br>
              <a:rPr lang="ru-RU" sz="2640" spc="5" dirty="0">
                <a:latin typeface="Arial"/>
                <a:cs typeface="Arial"/>
              </a:rPr>
            </a:br>
            <a:r>
              <a:rPr sz="2640" spc="5" dirty="0">
                <a:latin typeface="Arial"/>
                <a:cs typeface="Arial"/>
              </a:rPr>
              <a:t>y, m, d, h, m, s </a:t>
            </a:r>
            <a:r>
              <a:rPr lang="ru-RU" sz="2640" spc="5" dirty="0">
                <a:latin typeface="Arial"/>
                <a:cs typeface="Arial"/>
              </a:rPr>
              <a:t>или их комбинации</a:t>
            </a:r>
            <a:endParaRPr sz="2600" dirty="0">
              <a:latin typeface="Arial"/>
              <a:cs typeface="Arial"/>
            </a:endParaRPr>
          </a:p>
        </p:txBody>
      </p:sp>
      <p:pic>
        <p:nvPicPr>
          <p:cNvPr id="5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815" y="2235323"/>
            <a:ext cx="8099827" cy="1838877"/>
          </a:xfrm>
          <a:prstGeom prst="rect">
            <a:avLst/>
          </a:prstGeom>
        </p:spPr>
      </p:pic>
      <p:pic>
        <p:nvPicPr>
          <p:cNvPr id="5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39" y="2232148"/>
            <a:ext cx="8106177" cy="184522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102131" y="2474980"/>
            <a:ext cx="266226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ymd(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"2017/01/11"</a:t>
            </a:r>
            <a:r>
              <a:rPr sz="2500" spc="5" dirty="0">
                <a:latin typeface="Arial"/>
                <a:cs typeface="Arial"/>
              </a:rPr>
              <a:t>)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102131" y="2995644"/>
            <a:ext cx="369678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mdy(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"January  11,  2017"</a:t>
            </a:r>
            <a:r>
              <a:rPr sz="2500" spc="5" dirty="0">
                <a:latin typeface="Arial"/>
                <a:cs typeface="Arial"/>
              </a:rPr>
              <a:t>)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102131" y="3516307"/>
            <a:ext cx="5097870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ymd_hms(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"2017-01-11    01:30:55"</a:t>
            </a:r>
            <a:r>
              <a:rPr sz="2500" spc="5" dirty="0">
                <a:latin typeface="Arial"/>
                <a:cs typeface="Arial"/>
              </a:rPr>
              <a:t>)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7469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83581" y="1857936"/>
            <a:ext cx="6424837" cy="29251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ru-RU" sz="9504" spc="5" dirty="0">
                <a:solidFill>
                  <a:srgbClr val="F0F0F0"/>
                </a:solidFill>
                <a:latin typeface="Arial"/>
                <a:cs typeface="Arial"/>
              </a:rPr>
              <a:t>Логические</a:t>
            </a:r>
            <a:br>
              <a:rPr lang="ru-RU" sz="9504" spc="5" dirty="0">
                <a:solidFill>
                  <a:srgbClr val="F0F0F0"/>
                </a:solidFill>
                <a:latin typeface="Arial"/>
                <a:cs typeface="Arial"/>
              </a:rPr>
            </a:br>
            <a:r>
              <a:rPr lang="ru-RU" sz="9504" spc="5" dirty="0">
                <a:solidFill>
                  <a:srgbClr val="F0F0F0"/>
                </a:solidFill>
                <a:latin typeface="Arial"/>
                <a:cs typeface="Arial"/>
              </a:rPr>
              <a:t>данные</a:t>
            </a:r>
            <a:endParaRPr sz="9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154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27" y="1352696"/>
            <a:ext cx="7888724" cy="5127662"/>
          </a:xfrm>
          <a:prstGeom prst="rect">
            <a:avLst/>
          </a:prstGeom>
        </p:spPr>
      </p:pic>
      <p:pic>
        <p:nvPicPr>
          <p:cNvPr id="5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03811" y="384390"/>
            <a:ext cx="4843955" cy="7208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84" spc="5" dirty="0">
                <a:latin typeface="Arial"/>
                <a:cs typeface="Arial"/>
              </a:rPr>
              <a:t>Функции </a:t>
            </a:r>
            <a:r>
              <a:rPr lang="en-US" sz="4684" spc="5" dirty="0" err="1">
                <a:latin typeface="Arial"/>
                <a:cs typeface="Arial"/>
              </a:rPr>
              <a:t>lubridate</a:t>
            </a:r>
            <a:endParaRPr sz="46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765714" y="1475084"/>
            <a:ext cx="1246239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20" b="1" spc="5" dirty="0">
                <a:latin typeface="Arial"/>
                <a:cs typeface="Arial"/>
              </a:rPr>
              <a:t>функции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414837" y="1450543"/>
            <a:ext cx="3723135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15" b="1" spc="5" dirty="0">
                <a:latin typeface="Arial"/>
                <a:cs typeface="Arial"/>
              </a:rPr>
              <a:t>результат работы функции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375161" y="1983047"/>
            <a:ext cx="3889206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15" spc="5" dirty="0">
                <a:latin typeface="Arial"/>
                <a:cs typeface="Arial"/>
              </a:rPr>
              <a:t>ymd_hms(), ymd_hm(), ymd_h()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375161" y="2491012"/>
            <a:ext cx="3889206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15" spc="5" dirty="0">
                <a:latin typeface="Arial"/>
                <a:cs typeface="Arial"/>
              </a:rPr>
              <a:t>ydm_hms(), ydm_hm(), ydm_h()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743576" y="2294872"/>
            <a:ext cx="1007968" cy="3139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40" spc="5" dirty="0">
                <a:latin typeface="Arial"/>
                <a:cs typeface="Arial"/>
              </a:rPr>
              <a:t>POSIXct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375161" y="2998976"/>
            <a:ext cx="3889206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15" spc="5" dirty="0">
                <a:latin typeface="Arial"/>
                <a:cs typeface="Arial"/>
              </a:rPr>
              <a:t>dmy_hms(), dmy_hm(), dmy_h()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375161" y="3506941"/>
            <a:ext cx="3889206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15" spc="5" dirty="0">
                <a:latin typeface="Arial"/>
                <a:cs typeface="Arial"/>
              </a:rPr>
              <a:t>mdy_hms(), mdy_hm(), mdy_h()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118059" y="4516520"/>
            <a:ext cx="2475999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ymd(), ydm(), mdy()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845247" y="4401598"/>
            <a:ext cx="4006097" cy="13018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092149"/>
            <a:r>
              <a:rPr sz="2250" spc="5" dirty="0">
                <a:latin typeface="Arial"/>
                <a:cs typeface="Arial"/>
              </a:rPr>
              <a:t>Date </a:t>
            </a:r>
            <a:endParaRPr sz="2250" dirty="0">
              <a:latin typeface="Arial"/>
              <a:cs typeface="Arial"/>
            </a:endParaRPr>
          </a:p>
          <a:p>
            <a:r>
              <a:rPr sz="2070" spc="5" dirty="0">
                <a:latin typeface="Arial"/>
                <a:cs typeface="Arial"/>
              </a:rPr>
              <a:t>(</a:t>
            </a:r>
            <a:r>
              <a:rPr lang="ru-RU" sz="2070" spc="5" dirty="0">
                <a:latin typeface="Arial"/>
                <a:cs typeface="Arial"/>
              </a:rPr>
              <a:t>Внутренний формат пакета,</a:t>
            </a:r>
            <a:br>
              <a:rPr lang="ru-RU" sz="2070" spc="5" dirty="0">
                <a:latin typeface="Arial"/>
                <a:cs typeface="Arial"/>
              </a:rPr>
            </a:br>
            <a:r>
              <a:rPr lang="ru-RU" sz="2070" spc="5" dirty="0">
                <a:latin typeface="Arial"/>
                <a:cs typeface="Arial"/>
              </a:rPr>
              <a:t>если задана временная зона,</a:t>
            </a:r>
          </a:p>
          <a:p>
            <a:r>
              <a:rPr lang="ru-RU" sz="2070" spc="5" dirty="0">
                <a:latin typeface="Arial"/>
                <a:cs typeface="Arial"/>
              </a:rPr>
              <a:t>данные сохраняются в </a:t>
            </a:r>
            <a:r>
              <a:rPr sz="2070" spc="5" dirty="0" err="1">
                <a:latin typeface="Arial"/>
                <a:cs typeface="Arial"/>
              </a:rPr>
              <a:t>POSIXct</a:t>
            </a:r>
            <a:r>
              <a:rPr sz="2070" spc="5" dirty="0">
                <a:latin typeface="Arial"/>
                <a:cs typeface="Arial"/>
              </a:rPr>
              <a:t>)</a:t>
            </a:r>
            <a:endParaRPr sz="2050" dirty="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819631" y="5024484"/>
            <a:ext cx="3012043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15" spc="5" dirty="0">
                <a:latin typeface="Arial"/>
                <a:cs typeface="Arial"/>
              </a:rPr>
              <a:t>myd(), dmy(), dym(), yq()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276798" y="6040413"/>
            <a:ext cx="2102820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15" spc="5" dirty="0">
                <a:latin typeface="Arial"/>
                <a:cs typeface="Arial"/>
              </a:rPr>
              <a:t>hms(), hm(), ms()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754688" y="5945607"/>
            <a:ext cx="4191340" cy="7195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sz="2250" spc="5" dirty="0">
                <a:latin typeface="Arial"/>
                <a:cs typeface="Arial"/>
              </a:rPr>
              <a:t>Period</a:t>
            </a:r>
            <a:endParaRPr lang="ru-RU" sz="2250" spc="5" dirty="0">
              <a:latin typeface="Arial"/>
              <a:cs typeface="Arial"/>
            </a:endParaRPr>
          </a:p>
          <a:p>
            <a:pPr algn="ctr"/>
            <a:r>
              <a:rPr lang="ru-RU" sz="2426" spc="5" dirty="0">
                <a:latin typeface="Arial"/>
                <a:cs typeface="Arial"/>
              </a:rPr>
              <a:t>(Внутренний формат пакета)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EE62A687-54CE-4EF5-8F14-9CB88CE8CB0C}"/>
              </a:ext>
            </a:extLst>
          </p:cNvPr>
          <p:cNvSpPr txBox="1"/>
          <p:nvPr/>
        </p:nvSpPr>
        <p:spPr>
          <a:xfrm>
            <a:off x="6742909" y="2659529"/>
            <a:ext cx="4424609" cy="12557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40" spc="5" dirty="0">
                <a:latin typeface="Arial"/>
                <a:cs typeface="Arial"/>
              </a:rPr>
              <a:t>Основной формат данных </a:t>
            </a:r>
            <a:r>
              <a:rPr lang="en-US" sz="2040" spc="5" dirty="0">
                <a:latin typeface="Arial"/>
                <a:cs typeface="Arial"/>
              </a:rPr>
              <a:t>R </a:t>
            </a:r>
            <a:br>
              <a:rPr lang="ru-RU" sz="2040" spc="5" dirty="0">
                <a:latin typeface="Arial"/>
                <a:cs typeface="Arial"/>
              </a:rPr>
            </a:br>
            <a:r>
              <a:rPr lang="ru-RU" sz="2040" spc="5" dirty="0">
                <a:latin typeface="Arial"/>
                <a:cs typeface="Arial"/>
              </a:rPr>
              <a:t>для работы с датами, представляет</a:t>
            </a:r>
            <a:br>
              <a:rPr lang="ru-RU" sz="2040" spc="5" dirty="0">
                <a:latin typeface="Arial"/>
                <a:cs typeface="Arial"/>
              </a:rPr>
            </a:br>
            <a:r>
              <a:rPr lang="ru-RU" sz="2040" spc="5" dirty="0">
                <a:latin typeface="Arial"/>
                <a:cs typeface="Arial"/>
              </a:rPr>
              <a:t>дату в виде количества секунд </a:t>
            </a:r>
            <a:br>
              <a:rPr lang="ru-RU" sz="2040" spc="5" dirty="0">
                <a:latin typeface="Arial"/>
                <a:cs typeface="Arial"/>
              </a:rPr>
            </a:br>
            <a:r>
              <a:rPr lang="ru-RU" sz="2040" spc="5" dirty="0">
                <a:latin typeface="Arial"/>
                <a:cs typeface="Arial"/>
              </a:rPr>
              <a:t>начиная с 00:00:00 1 января 1970 г.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5712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object 10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4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4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387794" y="1047917"/>
            <a:ext cx="7517443" cy="4616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041352" algn="ctr"/>
            <a:r>
              <a:rPr lang="ru-RU" sz="10000" spc="5" dirty="0">
                <a:solidFill>
                  <a:srgbClr val="F0F0F0"/>
                </a:solidFill>
                <a:latin typeface="Arial"/>
                <a:cs typeface="Arial"/>
              </a:rPr>
              <a:t>Поиск и </a:t>
            </a:r>
            <a:br>
              <a:rPr lang="ru-RU" sz="10000" spc="5" dirty="0">
                <a:solidFill>
                  <a:srgbClr val="F0F0F0"/>
                </a:solidFill>
                <a:latin typeface="Arial"/>
                <a:cs typeface="Arial"/>
              </a:rPr>
            </a:br>
            <a:r>
              <a:rPr lang="ru-RU" sz="10000" spc="5" dirty="0">
                <a:solidFill>
                  <a:srgbClr val="F0F0F0"/>
                </a:solidFill>
                <a:latin typeface="Arial"/>
                <a:cs typeface="Arial"/>
              </a:rPr>
              <a:t>изменение</a:t>
            </a:r>
            <a:br>
              <a:rPr lang="ru-RU" sz="10000" spc="5" dirty="0">
                <a:solidFill>
                  <a:srgbClr val="F0F0F0"/>
                </a:solidFill>
                <a:latin typeface="Arial"/>
                <a:cs typeface="Arial"/>
              </a:rPr>
            </a:br>
            <a:r>
              <a:rPr lang="ru-RU" sz="10000" spc="5" dirty="0">
                <a:solidFill>
                  <a:srgbClr val="F0F0F0"/>
                </a:solidFill>
                <a:latin typeface="Arial"/>
                <a:cs typeface="Arial"/>
              </a:rPr>
              <a:t>дат</a:t>
            </a:r>
            <a:endParaRPr sz="1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5075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object 10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8" y="384389"/>
            <a:ext cx="12191144" cy="7023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4564" spc="5" dirty="0">
                <a:latin typeface="Arial"/>
                <a:cs typeface="Arial"/>
              </a:rPr>
              <a:t>Изменение дат</a:t>
            </a:r>
            <a:endParaRPr sz="45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54454" y="1757162"/>
            <a:ext cx="10640413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latin typeface="Arial"/>
                <a:cs typeface="Arial"/>
              </a:rPr>
              <a:t>Извлечение компонентов даты по имени с строгому написанию</a:t>
            </a:r>
            <a:endParaRPr sz="2750" dirty="0">
              <a:latin typeface="Arial"/>
              <a:cs typeface="Arial"/>
            </a:endParaRPr>
          </a:p>
        </p:txBody>
      </p:sp>
      <p:pic>
        <p:nvPicPr>
          <p:cNvPr id="5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36" y="2314585"/>
            <a:ext cx="10133726" cy="1634581"/>
          </a:xfrm>
          <a:prstGeom prst="rect">
            <a:avLst/>
          </a:prstGeom>
        </p:spPr>
      </p:pic>
      <p:pic>
        <p:nvPicPr>
          <p:cNvPr id="5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62" y="2311410"/>
            <a:ext cx="10140079" cy="1640931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24299" y="2466821"/>
            <a:ext cx="3752309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date  &lt;-  ymd("2017-01-11")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24300" y="2962086"/>
            <a:ext cx="1384995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year(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date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24299" y="3457351"/>
            <a:ext cx="1181734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2017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9624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bject 10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5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54454" y="1757162"/>
            <a:ext cx="9159559" cy="422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45" spc="5" dirty="0">
                <a:latin typeface="Arial"/>
                <a:cs typeface="Arial"/>
              </a:rPr>
              <a:t>Используйте ту же функцию для изменения части даты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55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36" y="2314585"/>
            <a:ext cx="10133726" cy="2728404"/>
          </a:xfrm>
          <a:prstGeom prst="rect">
            <a:avLst/>
          </a:prstGeom>
        </p:spPr>
      </p:pic>
      <p:pic>
        <p:nvPicPr>
          <p:cNvPr id="55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62" y="2311411"/>
            <a:ext cx="10140079" cy="273475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24300" y="2466821"/>
            <a:ext cx="590867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date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24300" y="2962086"/>
            <a:ext cx="2254528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##  "2017-01-11"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24299" y="3457351"/>
            <a:ext cx="2675412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year(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date</a:t>
            </a:r>
            <a:r>
              <a:rPr sz="2350" spc="5" dirty="0">
                <a:latin typeface="Arial"/>
                <a:cs typeface="Arial"/>
              </a:rPr>
              <a:t>)  &lt;-  1999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124300" y="3952617"/>
            <a:ext cx="590867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date</a:t>
            </a:r>
            <a:endParaRPr sz="23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124299" y="4447882"/>
            <a:ext cx="2254528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"1999-01-11"</a:t>
            </a:r>
            <a:endParaRPr sz="2350">
              <a:latin typeface="Arial"/>
              <a:cs typeface="Arial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1276B66B-7F76-43AE-8771-BC1D05E3A5B3}"/>
              </a:ext>
            </a:extLst>
          </p:cNvPr>
          <p:cNvSpPr txBox="1"/>
          <p:nvPr/>
        </p:nvSpPr>
        <p:spPr>
          <a:xfrm>
            <a:off x="428" y="384389"/>
            <a:ext cx="12191144" cy="7023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4564" spc="5" dirty="0">
                <a:latin typeface="Arial"/>
                <a:cs typeface="Arial"/>
              </a:rPr>
              <a:t>Изменение дат</a:t>
            </a:r>
            <a:endParaRPr sz="45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3554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27" y="1352696"/>
            <a:ext cx="7888724" cy="5127662"/>
          </a:xfrm>
          <a:prstGeom prst="rect">
            <a:avLst/>
          </a:prstGeom>
        </p:spPr>
      </p:pic>
      <p:pic>
        <p:nvPicPr>
          <p:cNvPr id="5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8" y="411914"/>
            <a:ext cx="12191144" cy="657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4275" spc="5" dirty="0">
                <a:latin typeface="Arial"/>
                <a:cs typeface="Arial"/>
              </a:rPr>
              <a:t>Изменение частей даты</a:t>
            </a:r>
            <a:endParaRPr sz="42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445588" y="1456035"/>
            <a:ext cx="1242007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20" b="1" spc="5" dirty="0">
                <a:latin typeface="Arial"/>
                <a:cs typeface="Arial"/>
              </a:rPr>
              <a:t>функция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340105" y="1456035"/>
            <a:ext cx="1421608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50" b="1" spc="5" dirty="0">
                <a:latin typeface="Arial"/>
                <a:cs typeface="Arial"/>
              </a:rPr>
              <a:t>выделяет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096000" y="1442176"/>
            <a:ext cx="4027706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90" b="1" spc="5" dirty="0">
                <a:latin typeface="Arial"/>
                <a:cs typeface="Arial"/>
              </a:rPr>
              <a:t>дополнительные аргументы</a:t>
            </a:r>
            <a:endParaRPr sz="215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724387" y="1913202"/>
            <a:ext cx="75725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year()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914285" y="1913202"/>
            <a:ext cx="423642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50" spc="5" dirty="0">
                <a:latin typeface="Arial"/>
                <a:cs typeface="Arial"/>
              </a:rPr>
              <a:t>год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584696" y="2376720"/>
            <a:ext cx="998350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month()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711941" y="2376720"/>
            <a:ext cx="827150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50" spc="5" dirty="0">
                <a:latin typeface="Arial"/>
                <a:cs typeface="Arial"/>
              </a:rPr>
              <a:t>месяц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464275" y="2376720"/>
            <a:ext cx="3234668" cy="302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65" spc="5" dirty="0">
                <a:latin typeface="Arial"/>
                <a:cs typeface="Arial"/>
              </a:rPr>
              <a:t>label = FALSE, abbr = TRUE</a:t>
            </a:r>
            <a:endParaRPr sz="19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667241" y="2840238"/>
            <a:ext cx="86946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week()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645219" y="2840238"/>
            <a:ext cx="959365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50" spc="5" dirty="0">
                <a:latin typeface="Arial"/>
                <a:cs typeface="Arial"/>
              </a:rPr>
              <a:t>неделя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762484" y="3297405"/>
            <a:ext cx="66043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day()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270702" y="3297405"/>
            <a:ext cx="1709442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50" spc="5" dirty="0">
                <a:latin typeface="Arial"/>
                <a:cs typeface="Arial"/>
              </a:rPr>
              <a:t>день месяца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660891" y="3760923"/>
            <a:ext cx="86946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wday()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4302761" y="3760924"/>
            <a:ext cx="1656544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90" spc="5" dirty="0">
                <a:latin typeface="Arial"/>
                <a:cs typeface="Arial"/>
              </a:rPr>
              <a:t>день недели</a:t>
            </a:r>
            <a:endParaRPr sz="2150" dirty="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464274" y="3760922"/>
            <a:ext cx="3253135" cy="302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65" spc="5" dirty="0">
                <a:latin typeface="Arial"/>
                <a:cs typeface="Arial"/>
              </a:rPr>
              <a:t>label = FALSE, abbr = TRUE</a:t>
            </a:r>
            <a:endParaRPr sz="19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686290" y="4224440"/>
            <a:ext cx="82137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qday()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4178434" y="4224440"/>
            <a:ext cx="1912703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20" spc="5" dirty="0">
                <a:latin typeface="Arial"/>
                <a:cs typeface="Arial"/>
              </a:rPr>
              <a:t>день четверти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2698989" y="4687958"/>
            <a:ext cx="80534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yday()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4488931" y="4687958"/>
            <a:ext cx="1281761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90" spc="5" dirty="0">
                <a:latin typeface="Arial"/>
                <a:cs typeface="Arial"/>
              </a:rPr>
              <a:t>день года</a:t>
            </a:r>
            <a:endParaRPr sz="2150" dirty="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2698989" y="5145126"/>
            <a:ext cx="77328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hour()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4897255" y="5145126"/>
            <a:ext cx="4571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50" spc="5" dirty="0">
                <a:latin typeface="Arial"/>
                <a:cs typeface="Arial"/>
              </a:rPr>
              <a:t>час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2559298" y="5608643"/>
            <a:ext cx="1063112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minute()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4647630" y="5608643"/>
            <a:ext cx="95923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50" spc="5" dirty="0">
                <a:latin typeface="Arial"/>
                <a:cs typeface="Arial"/>
              </a:rPr>
              <a:t>минута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2559298" y="6072161"/>
            <a:ext cx="1095172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second()</a:t>
            </a:r>
            <a:endParaRPr sz="21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4604276" y="6072161"/>
            <a:ext cx="1040028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90" spc="5" dirty="0">
                <a:latin typeface="Arial"/>
                <a:cs typeface="Arial"/>
              </a:rPr>
              <a:t>секунда</a:t>
            </a:r>
            <a:endParaRPr sz="21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052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object 10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5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36" y="1541906"/>
            <a:ext cx="10133726" cy="4224831"/>
          </a:xfrm>
          <a:prstGeom prst="rect">
            <a:avLst/>
          </a:prstGeom>
        </p:spPr>
      </p:pic>
      <p:pic>
        <p:nvPicPr>
          <p:cNvPr id="5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62" y="1538731"/>
            <a:ext cx="10140079" cy="423118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24299" y="1692175"/>
            <a:ext cx="3457998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wday(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ymd("2017-01-11")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24299" y="2187441"/>
            <a:ext cx="674865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4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24299" y="2746201"/>
            <a:ext cx="5689058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wday(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ymd("2017-01-11"),  label  =  TRUE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24300" y="3241467"/>
            <a:ext cx="162769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[1]  Wed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124299" y="3736731"/>
            <a:ext cx="8930073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7  Levels:  Sun  &lt;  Mon  &lt;  Tues  &lt;  Wed  &lt;  Thurs  &lt;  ...  &lt;  Sat</a:t>
            </a:r>
            <a:endParaRPr sz="23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124299" y="4295493"/>
            <a:ext cx="8019503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wday(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ymd("2017-01-11"),  label  =  TRUE,  abbr  =  FALSE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124299" y="4790758"/>
            <a:ext cx="2611612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[1]  Wednesday</a:t>
            </a:r>
            <a:endParaRPr sz="23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124300" y="5286023"/>
            <a:ext cx="8744445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7  Levels:  Sunday  &lt;  Monday  &lt;  Tuesday  &lt;  ...  &lt;  Saturday</a:t>
            </a:r>
            <a:endParaRPr sz="2350">
              <a:latin typeface="Arial"/>
              <a:cs typeface="Arial"/>
            </a:endParaRP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D3328C63-BA30-4EE9-9CBB-E51E2CF1575C}"/>
              </a:ext>
            </a:extLst>
          </p:cNvPr>
          <p:cNvSpPr txBox="1"/>
          <p:nvPr/>
        </p:nvSpPr>
        <p:spPr>
          <a:xfrm>
            <a:off x="428" y="411914"/>
            <a:ext cx="12191144" cy="657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4275" spc="5" dirty="0">
                <a:latin typeface="Arial"/>
                <a:cs typeface="Arial"/>
              </a:rPr>
              <a:t>Изменение частей даты</a:t>
            </a:r>
            <a:endParaRPr sz="42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248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bject 10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6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8" y="682818"/>
            <a:ext cx="12191144" cy="7092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Самостоятельно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13148" y="2074689"/>
            <a:ext cx="10760318" cy="8910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Выделите день недели для каждого полета 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(</a:t>
            </a: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как отдельное имя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)</a:t>
            </a:r>
            <a:b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из переменной </a:t>
            </a:r>
            <a:r>
              <a:rPr sz="3000" spc="5" dirty="0" err="1">
                <a:solidFill>
                  <a:srgbClr val="005493"/>
                </a:solidFill>
                <a:latin typeface="Arial"/>
                <a:cs typeface="Arial"/>
              </a:rPr>
              <a:t>time_hour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. 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13148" y="3179511"/>
            <a:ext cx="9396803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Посчитайте среднюю </a:t>
            </a:r>
            <a:r>
              <a:rPr sz="2790" spc="5" dirty="0" err="1">
                <a:solidFill>
                  <a:srgbClr val="005493"/>
                </a:solidFill>
                <a:latin typeface="Arial"/>
                <a:cs typeface="Arial"/>
              </a:rPr>
              <a:t>arr_delay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для каждого дня недели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.</a:t>
            </a:r>
            <a:endParaRPr sz="275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13148" y="3808118"/>
            <a:ext cx="8759449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Постройте столбчатую диаграмму  с результатами</a:t>
            </a:r>
            <a:endParaRPr sz="2850" dirty="0">
              <a:latin typeface="Arial"/>
              <a:cs typeface="Arial"/>
            </a:endParaRPr>
          </a:p>
        </p:txBody>
      </p:sp>
      <p:pic>
        <p:nvPicPr>
          <p:cNvPr id="56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56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65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object 10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5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11" y="231257"/>
            <a:ext cx="11591775" cy="3655143"/>
          </a:xfrm>
          <a:prstGeom prst="rect">
            <a:avLst/>
          </a:prstGeom>
        </p:spPr>
      </p:pic>
      <p:pic>
        <p:nvPicPr>
          <p:cNvPr id="5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37" y="228083"/>
            <a:ext cx="11598128" cy="366149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5848" y="382357"/>
            <a:ext cx="1567417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5" dirty="0">
                <a:latin typeface="Arial"/>
                <a:cs typeface="Arial"/>
              </a:rPr>
              <a:t>flights  %&gt;%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425848" y="839525"/>
            <a:ext cx="10154383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5" dirty="0">
                <a:latin typeface="Arial"/>
                <a:cs typeface="Arial"/>
              </a:rPr>
              <a:t>    mutate(weekday  =  wday(time_hour,  label  =  TRUE,  abbr  =  FALSE))  %&gt;%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25849" y="1296693"/>
            <a:ext cx="3634649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5" dirty="0">
                <a:latin typeface="Arial"/>
                <a:cs typeface="Arial"/>
              </a:rPr>
              <a:t>    group_by(weekday)  %&gt;%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25849" y="1753861"/>
            <a:ext cx="3558346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5" dirty="0">
                <a:latin typeface="Arial"/>
                <a:cs typeface="Arial"/>
              </a:rPr>
              <a:t>    drop_na(arr_delay)  %&gt;%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25848" y="2217378"/>
            <a:ext cx="6579686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5" dirty="0">
                <a:latin typeface="Arial"/>
                <a:cs typeface="Arial"/>
              </a:rPr>
              <a:t>    summarise(avg_delay  =  mean(arr_delay))  %&gt;%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25848" y="2674546"/>
            <a:ext cx="1604606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5" dirty="0">
                <a:latin typeface="Arial"/>
                <a:cs typeface="Arial"/>
              </a:rPr>
              <a:t>    ggplot()  +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25848" y="3131714"/>
            <a:ext cx="8169544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5" dirty="0">
                <a:latin typeface="Arial"/>
                <a:cs typeface="Arial"/>
              </a:rPr>
              <a:t>        geom_col(mapping  =  aes(x  =  weekday,  y  =  avg_delay))</a:t>
            </a:r>
            <a:endParaRPr sz="2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21891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bject 10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6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97" y="127232"/>
            <a:ext cx="9867207" cy="6603537"/>
          </a:xfrm>
          <a:prstGeom prst="rect">
            <a:avLst/>
          </a:prstGeom>
        </p:spPr>
      </p:pic>
      <p:pic>
        <p:nvPicPr>
          <p:cNvPr id="5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63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27" y="1352696"/>
            <a:ext cx="7888724" cy="5127662"/>
          </a:xfrm>
          <a:prstGeom prst="rect">
            <a:avLst/>
          </a:prstGeom>
        </p:spPr>
      </p:pic>
      <p:pic>
        <p:nvPicPr>
          <p:cNvPr id="5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03811" y="384390"/>
            <a:ext cx="4843955" cy="7208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84" spc="5" dirty="0">
                <a:latin typeface="Arial"/>
                <a:cs typeface="Arial"/>
              </a:rPr>
              <a:t>Функции </a:t>
            </a:r>
            <a:r>
              <a:rPr lang="en-US" sz="4684" spc="5" dirty="0" err="1">
                <a:latin typeface="Arial"/>
                <a:cs typeface="Arial"/>
              </a:rPr>
              <a:t>lubridate</a:t>
            </a:r>
            <a:endParaRPr sz="46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765714" y="1475084"/>
            <a:ext cx="1246239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20" b="1" spc="5" dirty="0">
                <a:latin typeface="Arial"/>
                <a:cs typeface="Arial"/>
              </a:rPr>
              <a:t>функции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414837" y="1450543"/>
            <a:ext cx="3723135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15" b="1" spc="5" dirty="0">
                <a:latin typeface="Arial"/>
                <a:cs typeface="Arial"/>
              </a:rPr>
              <a:t>результат работы функции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375161" y="1983047"/>
            <a:ext cx="3889206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15" spc="5" dirty="0">
                <a:latin typeface="Arial"/>
                <a:cs typeface="Arial"/>
              </a:rPr>
              <a:t>ymd_hms(), ymd_hm(), ymd_h()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375161" y="2491012"/>
            <a:ext cx="3889206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15" spc="5" dirty="0">
                <a:latin typeface="Arial"/>
                <a:cs typeface="Arial"/>
              </a:rPr>
              <a:t>ydm_hms(), ydm_hm(), ydm_h()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743576" y="2294872"/>
            <a:ext cx="1007968" cy="3139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40" spc="5" dirty="0">
                <a:latin typeface="Arial"/>
                <a:cs typeface="Arial"/>
              </a:rPr>
              <a:t>POSIXct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375161" y="2998976"/>
            <a:ext cx="3889206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15" spc="5" dirty="0">
                <a:latin typeface="Arial"/>
                <a:cs typeface="Arial"/>
              </a:rPr>
              <a:t>dmy_hms(), dmy_hm(), dmy_h()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375161" y="3506941"/>
            <a:ext cx="3889206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15" spc="5" dirty="0">
                <a:latin typeface="Arial"/>
                <a:cs typeface="Arial"/>
              </a:rPr>
              <a:t>mdy_hms(), mdy_hm(), mdy_h()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118059" y="4516520"/>
            <a:ext cx="2475999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ymd(), ydm(), mdy()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845247" y="4401598"/>
            <a:ext cx="4006097" cy="13018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092149"/>
            <a:r>
              <a:rPr sz="2250" spc="5" dirty="0">
                <a:latin typeface="Arial"/>
                <a:cs typeface="Arial"/>
              </a:rPr>
              <a:t>Date </a:t>
            </a:r>
            <a:endParaRPr sz="2250" dirty="0">
              <a:latin typeface="Arial"/>
              <a:cs typeface="Arial"/>
            </a:endParaRPr>
          </a:p>
          <a:p>
            <a:r>
              <a:rPr sz="2070" spc="5" dirty="0">
                <a:latin typeface="Arial"/>
                <a:cs typeface="Arial"/>
              </a:rPr>
              <a:t>(</a:t>
            </a:r>
            <a:r>
              <a:rPr lang="ru-RU" sz="2070" spc="5" dirty="0">
                <a:latin typeface="Arial"/>
                <a:cs typeface="Arial"/>
              </a:rPr>
              <a:t>Внутренний формат пакета,</a:t>
            </a:r>
            <a:br>
              <a:rPr lang="ru-RU" sz="2070" spc="5" dirty="0">
                <a:latin typeface="Arial"/>
                <a:cs typeface="Arial"/>
              </a:rPr>
            </a:br>
            <a:r>
              <a:rPr lang="ru-RU" sz="2070" spc="5" dirty="0">
                <a:latin typeface="Arial"/>
                <a:cs typeface="Arial"/>
              </a:rPr>
              <a:t>если задана временная зона,</a:t>
            </a:r>
          </a:p>
          <a:p>
            <a:r>
              <a:rPr lang="ru-RU" sz="2070" spc="5" dirty="0">
                <a:latin typeface="Arial"/>
                <a:cs typeface="Arial"/>
              </a:rPr>
              <a:t>данные сохраняются в </a:t>
            </a:r>
            <a:r>
              <a:rPr sz="2070" spc="5" dirty="0" err="1">
                <a:latin typeface="Arial"/>
                <a:cs typeface="Arial"/>
              </a:rPr>
              <a:t>POSIXct</a:t>
            </a:r>
            <a:r>
              <a:rPr sz="2070" spc="5" dirty="0">
                <a:latin typeface="Arial"/>
                <a:cs typeface="Arial"/>
              </a:rPr>
              <a:t>)</a:t>
            </a:r>
            <a:endParaRPr sz="2050" dirty="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819631" y="5024484"/>
            <a:ext cx="3012043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15" spc="5" dirty="0">
                <a:latin typeface="Arial"/>
                <a:cs typeface="Arial"/>
              </a:rPr>
              <a:t>myd(), dmy(), dym(), yq()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276798" y="6040413"/>
            <a:ext cx="2102820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15" spc="5" dirty="0">
                <a:latin typeface="Arial"/>
                <a:cs typeface="Arial"/>
              </a:rPr>
              <a:t>hms(), hm(), ms()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754688" y="5945607"/>
            <a:ext cx="4191340" cy="7195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sz="2250" spc="5" dirty="0">
                <a:latin typeface="Arial"/>
                <a:cs typeface="Arial"/>
              </a:rPr>
              <a:t>Period</a:t>
            </a:r>
            <a:endParaRPr lang="ru-RU" sz="2250" spc="5" dirty="0">
              <a:latin typeface="Arial"/>
              <a:cs typeface="Arial"/>
            </a:endParaRPr>
          </a:p>
          <a:p>
            <a:pPr algn="ctr"/>
            <a:r>
              <a:rPr lang="ru-RU" sz="2426" spc="5" dirty="0">
                <a:latin typeface="Arial"/>
                <a:cs typeface="Arial"/>
              </a:rPr>
              <a:t>(Внутренний формат пакета)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EE62A687-54CE-4EF5-8F14-9CB88CE8CB0C}"/>
              </a:ext>
            </a:extLst>
          </p:cNvPr>
          <p:cNvSpPr txBox="1"/>
          <p:nvPr/>
        </p:nvSpPr>
        <p:spPr>
          <a:xfrm>
            <a:off x="6742909" y="2659529"/>
            <a:ext cx="4424609" cy="12557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40" spc="5" dirty="0">
                <a:latin typeface="Arial"/>
                <a:cs typeface="Arial"/>
              </a:rPr>
              <a:t>Основной формат данных </a:t>
            </a:r>
            <a:r>
              <a:rPr lang="en-US" sz="2040" spc="5" dirty="0">
                <a:latin typeface="Arial"/>
                <a:cs typeface="Arial"/>
              </a:rPr>
              <a:t>R </a:t>
            </a:r>
            <a:br>
              <a:rPr lang="ru-RU" sz="2040" spc="5" dirty="0">
                <a:latin typeface="Arial"/>
                <a:cs typeface="Arial"/>
              </a:rPr>
            </a:br>
            <a:r>
              <a:rPr lang="ru-RU" sz="2040" spc="5" dirty="0">
                <a:latin typeface="Arial"/>
                <a:cs typeface="Arial"/>
              </a:rPr>
              <a:t>для работы с датами, представляет</a:t>
            </a:r>
            <a:br>
              <a:rPr lang="ru-RU" sz="2040" spc="5" dirty="0">
                <a:latin typeface="Arial"/>
                <a:cs typeface="Arial"/>
              </a:rPr>
            </a:br>
            <a:r>
              <a:rPr lang="ru-RU" sz="2040" spc="5" dirty="0">
                <a:latin typeface="Arial"/>
                <a:cs typeface="Arial"/>
              </a:rPr>
              <a:t>дату в виде количества секунд </a:t>
            </a:r>
            <a:br>
              <a:rPr lang="ru-RU" sz="2040" spc="5" dirty="0">
                <a:latin typeface="Arial"/>
                <a:cs typeface="Arial"/>
              </a:rPr>
            </a:br>
            <a:r>
              <a:rPr lang="ru-RU" sz="2040" spc="5" dirty="0">
                <a:latin typeface="Arial"/>
                <a:cs typeface="Arial"/>
              </a:rPr>
              <a:t>начиная с 00:00:00 1 января 1970 г.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3546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7" y="341636"/>
            <a:ext cx="12191144" cy="732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4759" spc="5" dirty="0">
                <a:latin typeface="Arial"/>
                <a:cs typeface="Arial"/>
              </a:rPr>
              <a:t>Логические переменные</a:t>
            </a:r>
            <a:endParaRPr sz="47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791003" y="1217871"/>
            <a:ext cx="8629621" cy="798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2595" spc="5" dirty="0">
                <a:latin typeface="Arial"/>
                <a:cs typeface="Arial"/>
              </a:rPr>
              <a:t>Тип данных </a:t>
            </a:r>
            <a:r>
              <a:rPr sz="2595" spc="5" dirty="0">
                <a:latin typeface="Arial"/>
                <a:cs typeface="Arial"/>
              </a:rPr>
              <a:t>R</a:t>
            </a:r>
            <a:r>
              <a:rPr lang="ru-RU" sz="2595" spc="5" dirty="0">
                <a:latin typeface="Arial"/>
                <a:cs typeface="Arial"/>
              </a:rPr>
              <a:t> для булевых значений </a:t>
            </a:r>
            <a:br>
              <a:rPr lang="ru-RU" sz="2595" spc="5" dirty="0">
                <a:latin typeface="Arial"/>
                <a:cs typeface="Arial"/>
              </a:rPr>
            </a:br>
            <a:r>
              <a:rPr sz="2595" spc="5" dirty="0">
                <a:latin typeface="Arial"/>
                <a:cs typeface="Arial"/>
              </a:rPr>
              <a:t>(</a:t>
            </a:r>
            <a:r>
              <a:rPr lang="ru-RU" sz="2595" spc="5" dirty="0">
                <a:latin typeface="Arial"/>
                <a:cs typeface="Arial"/>
              </a:rPr>
              <a:t>т</a:t>
            </a:r>
            <a:r>
              <a:rPr sz="2595" spc="5" dirty="0">
                <a:latin typeface="Arial"/>
                <a:cs typeface="Arial"/>
              </a:rPr>
              <a:t>.</a:t>
            </a:r>
            <a:r>
              <a:rPr lang="ru-RU" sz="2595" spc="5" dirty="0">
                <a:latin typeface="Arial"/>
                <a:cs typeface="Arial"/>
              </a:rPr>
              <a:t>е</a:t>
            </a:r>
            <a:r>
              <a:rPr sz="2595" spc="5" dirty="0">
                <a:latin typeface="Arial"/>
                <a:cs typeface="Arial"/>
              </a:rPr>
              <a:t>. </a:t>
            </a:r>
            <a:r>
              <a:rPr lang="ru-RU" sz="2595" spc="5" dirty="0">
                <a:latin typeface="Arial"/>
                <a:cs typeface="Arial"/>
              </a:rPr>
              <a:t>ПРАВДА(</a:t>
            </a:r>
            <a:r>
              <a:rPr sz="2595" spc="5" dirty="0">
                <a:latin typeface="Arial"/>
                <a:cs typeface="Arial"/>
              </a:rPr>
              <a:t>TRUE</a:t>
            </a:r>
            <a:r>
              <a:rPr lang="ru-RU" sz="2595" spc="5" dirty="0">
                <a:latin typeface="Arial"/>
                <a:cs typeface="Arial"/>
              </a:rPr>
              <a:t>)</a:t>
            </a:r>
            <a:r>
              <a:rPr sz="2595" spc="5" dirty="0">
                <a:latin typeface="Arial"/>
                <a:cs typeface="Arial"/>
              </a:rPr>
              <a:t> </a:t>
            </a:r>
            <a:r>
              <a:rPr lang="ru-RU" sz="2595" spc="5" dirty="0">
                <a:latin typeface="Arial"/>
                <a:cs typeface="Arial"/>
              </a:rPr>
              <a:t>или</a:t>
            </a:r>
            <a:r>
              <a:rPr sz="2595" spc="5" dirty="0">
                <a:latin typeface="Arial"/>
                <a:cs typeface="Arial"/>
              </a:rPr>
              <a:t> </a:t>
            </a:r>
            <a:r>
              <a:rPr lang="ru-RU" sz="2595" spc="5" dirty="0">
                <a:latin typeface="Arial"/>
                <a:cs typeface="Arial"/>
              </a:rPr>
              <a:t>ЛОЖЬ(</a:t>
            </a:r>
            <a:r>
              <a:rPr sz="2595" spc="5" dirty="0">
                <a:latin typeface="Arial"/>
                <a:cs typeface="Arial"/>
              </a:rPr>
              <a:t>FALSE)</a:t>
            </a:r>
            <a:r>
              <a:rPr lang="ru-RU" sz="2595" spc="5" dirty="0">
                <a:latin typeface="Arial"/>
                <a:cs typeface="Arial"/>
              </a:rPr>
              <a:t>)</a:t>
            </a:r>
            <a:r>
              <a:rPr sz="2595" spc="5" dirty="0">
                <a:latin typeface="Arial"/>
                <a:cs typeface="Arial"/>
              </a:rPr>
              <a:t>.</a:t>
            </a:r>
            <a:endParaRPr sz="2550" dirty="0">
              <a:latin typeface="Arial"/>
              <a:cs typeface="Arial"/>
            </a:endParaRPr>
          </a:p>
        </p:txBody>
      </p:sp>
      <p:pic>
        <p:nvPicPr>
          <p:cNvPr id="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74" y="2101550"/>
            <a:ext cx="8649250" cy="376986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199" y="2098375"/>
            <a:ext cx="8655605" cy="3776211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879896" y="2201949"/>
            <a:ext cx="196656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typeof(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TRUE</a:t>
            </a:r>
            <a:r>
              <a:rPr sz="2500" spc="5" dirty="0">
                <a:latin typeface="Arial"/>
                <a:cs typeface="Arial"/>
              </a:rPr>
              <a:t>)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79896" y="2722613"/>
            <a:ext cx="185788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53585F"/>
                </a:solidFill>
                <a:latin typeface="Arial"/>
                <a:cs typeface="Arial"/>
              </a:rPr>
              <a:t>##    "logical"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79896" y="3529006"/>
            <a:ext cx="210987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typeof(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FALSE</a:t>
            </a:r>
            <a:r>
              <a:rPr sz="2500" spc="5" dirty="0">
                <a:latin typeface="Arial"/>
                <a:cs typeface="Arial"/>
              </a:rPr>
              <a:t>)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79896" y="4049670"/>
            <a:ext cx="185788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53585F"/>
                </a:solidFill>
                <a:latin typeface="Arial"/>
                <a:cs typeface="Arial"/>
              </a:rPr>
              <a:t>##    "logical"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79896" y="4856063"/>
            <a:ext cx="475187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typeof(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c(TRUE,  TRUE,  FALSE)</a:t>
            </a:r>
            <a:r>
              <a:rPr sz="2500" spc="5" dirty="0">
                <a:latin typeface="Arial"/>
                <a:cs typeface="Arial"/>
              </a:rPr>
              <a:t>)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79896" y="5376727"/>
            <a:ext cx="185788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53585F"/>
                </a:solidFill>
                <a:latin typeface="Arial"/>
                <a:cs typeface="Arial"/>
              </a:rPr>
              <a:t>##    "logical"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19769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27" y="1352696"/>
            <a:ext cx="7888724" cy="5127662"/>
          </a:xfrm>
          <a:prstGeom prst="rect">
            <a:avLst/>
          </a:prstGeom>
        </p:spPr>
      </p:pic>
      <p:pic>
        <p:nvPicPr>
          <p:cNvPr id="5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03811" y="384390"/>
            <a:ext cx="4843955" cy="7208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84" spc="5" dirty="0">
                <a:latin typeface="Arial"/>
                <a:cs typeface="Arial"/>
              </a:rPr>
              <a:t>Функции </a:t>
            </a:r>
            <a:r>
              <a:rPr lang="en-US" sz="4684" spc="5" dirty="0" err="1">
                <a:latin typeface="Arial"/>
                <a:cs typeface="Arial"/>
              </a:rPr>
              <a:t>lubridate</a:t>
            </a:r>
            <a:endParaRPr sz="46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765714" y="1475084"/>
            <a:ext cx="1246239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20" b="1" spc="5" dirty="0">
                <a:latin typeface="Arial"/>
                <a:cs typeface="Arial"/>
              </a:rPr>
              <a:t>функции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414837" y="1450543"/>
            <a:ext cx="3678636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15" b="1" spc="5" dirty="0">
                <a:latin typeface="Arial"/>
                <a:cs typeface="Arial"/>
              </a:rPr>
              <a:t>результат работы функции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743576" y="2135183"/>
            <a:ext cx="1007968" cy="3139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40" spc="5" dirty="0">
                <a:latin typeface="Arial"/>
                <a:cs typeface="Arial"/>
              </a:rPr>
              <a:t>POSIXct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845247" y="4241908"/>
            <a:ext cx="4014882" cy="13018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092149"/>
            <a:r>
              <a:rPr sz="2250" spc="5" dirty="0">
                <a:latin typeface="Arial"/>
                <a:cs typeface="Arial"/>
              </a:rPr>
              <a:t>Date </a:t>
            </a:r>
            <a:endParaRPr sz="2250" dirty="0">
              <a:latin typeface="Arial"/>
              <a:cs typeface="Arial"/>
            </a:endParaRPr>
          </a:p>
          <a:p>
            <a:r>
              <a:rPr sz="2070" spc="5" dirty="0">
                <a:latin typeface="Arial"/>
                <a:cs typeface="Arial"/>
              </a:rPr>
              <a:t>(</a:t>
            </a:r>
            <a:r>
              <a:rPr lang="ru-RU" sz="2070" spc="5" dirty="0">
                <a:latin typeface="Arial"/>
                <a:cs typeface="Arial"/>
              </a:rPr>
              <a:t>Внутренний формат пакета,</a:t>
            </a:r>
            <a:br>
              <a:rPr lang="ru-RU" sz="2070" spc="5" dirty="0">
                <a:latin typeface="Arial"/>
                <a:cs typeface="Arial"/>
              </a:rPr>
            </a:br>
            <a:r>
              <a:rPr lang="ru-RU" sz="2070" spc="5" dirty="0">
                <a:latin typeface="Arial"/>
                <a:cs typeface="Arial"/>
              </a:rPr>
              <a:t>если задана временная зона,</a:t>
            </a:r>
          </a:p>
          <a:p>
            <a:r>
              <a:rPr lang="ru-RU" sz="2070" spc="5" dirty="0">
                <a:latin typeface="Arial"/>
                <a:cs typeface="Arial"/>
              </a:rPr>
              <a:t>данные сохраняются в </a:t>
            </a:r>
            <a:r>
              <a:rPr sz="2070" spc="5" dirty="0" err="1">
                <a:latin typeface="Arial"/>
                <a:cs typeface="Arial"/>
              </a:rPr>
              <a:t>POSIXct</a:t>
            </a:r>
            <a:r>
              <a:rPr sz="2070" spc="5" dirty="0">
                <a:latin typeface="Arial"/>
                <a:cs typeface="Arial"/>
              </a:rPr>
              <a:t>)</a:t>
            </a:r>
            <a:endParaRPr sz="2050" dirty="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754688" y="5785917"/>
            <a:ext cx="4191340" cy="7195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sz="2250" spc="5" dirty="0">
                <a:latin typeface="Arial"/>
                <a:cs typeface="Arial"/>
              </a:rPr>
              <a:t>Period</a:t>
            </a:r>
            <a:endParaRPr lang="ru-RU" sz="2250" spc="5" dirty="0">
              <a:latin typeface="Arial"/>
              <a:cs typeface="Arial"/>
            </a:endParaRPr>
          </a:p>
          <a:p>
            <a:pPr algn="ctr"/>
            <a:r>
              <a:rPr lang="ru-RU" sz="2426" spc="5" dirty="0">
                <a:latin typeface="Arial"/>
                <a:cs typeface="Arial"/>
              </a:rPr>
              <a:t>(Внутренний формат пакета)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EE62A687-54CE-4EF5-8F14-9CB88CE8CB0C}"/>
              </a:ext>
            </a:extLst>
          </p:cNvPr>
          <p:cNvSpPr txBox="1"/>
          <p:nvPr/>
        </p:nvSpPr>
        <p:spPr>
          <a:xfrm>
            <a:off x="6742909" y="2499839"/>
            <a:ext cx="4424609" cy="12557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40" spc="5" dirty="0">
                <a:latin typeface="Arial"/>
                <a:cs typeface="Arial"/>
              </a:rPr>
              <a:t>Основной формат данных </a:t>
            </a:r>
            <a:r>
              <a:rPr lang="en-US" sz="2040" spc="5" dirty="0">
                <a:latin typeface="Arial"/>
                <a:cs typeface="Arial"/>
              </a:rPr>
              <a:t>R </a:t>
            </a:r>
            <a:br>
              <a:rPr lang="ru-RU" sz="2040" spc="5" dirty="0">
                <a:latin typeface="Arial"/>
                <a:cs typeface="Arial"/>
              </a:rPr>
            </a:br>
            <a:r>
              <a:rPr lang="ru-RU" sz="2040" spc="5" dirty="0">
                <a:latin typeface="Arial"/>
                <a:cs typeface="Arial"/>
              </a:rPr>
              <a:t>для работы с датами, представляет</a:t>
            </a:r>
            <a:br>
              <a:rPr lang="ru-RU" sz="2040" spc="5" dirty="0">
                <a:latin typeface="Arial"/>
                <a:cs typeface="Arial"/>
              </a:rPr>
            </a:br>
            <a:r>
              <a:rPr lang="ru-RU" sz="2040" spc="5" dirty="0">
                <a:latin typeface="Arial"/>
                <a:cs typeface="Arial"/>
              </a:rPr>
              <a:t>дату в виде количества секунд </a:t>
            </a:r>
            <a:br>
              <a:rPr lang="ru-RU" sz="2040" spc="5" dirty="0">
                <a:latin typeface="Arial"/>
                <a:cs typeface="Arial"/>
              </a:rPr>
            </a:br>
            <a:r>
              <a:rPr lang="ru-RU" sz="2040" spc="5" dirty="0">
                <a:latin typeface="Arial"/>
                <a:cs typeface="Arial"/>
              </a:rPr>
              <a:t>начиная с 00:00:00 1 января 1970 г.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18" name="Image">
            <a:extLst>
              <a:ext uri="{FF2B5EF4-FFF2-40B4-BE49-F238E27FC236}">
                <a16:creationId xmlns:a16="http://schemas.microsoft.com/office/drawing/2014/main" id="{ED80E345-3CFB-42C7-8603-7D5D67F0E1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00" r="69359" b="7241"/>
          <a:stretch/>
        </p:blipFill>
        <p:spPr>
          <a:xfrm>
            <a:off x="194349" y="3752455"/>
            <a:ext cx="3017282" cy="2356595"/>
          </a:xfrm>
          <a:prstGeom prst="rect">
            <a:avLst/>
          </a:prstGeom>
        </p:spPr>
      </p:pic>
      <p:sp>
        <p:nvSpPr>
          <p:cNvPr id="20" name="text 1">
            <a:extLst>
              <a:ext uri="{FF2B5EF4-FFF2-40B4-BE49-F238E27FC236}">
                <a16:creationId xmlns:a16="http://schemas.microsoft.com/office/drawing/2014/main" id="{07FE77B0-FFF3-4027-9D21-E65904060AC2}"/>
              </a:ext>
            </a:extLst>
          </p:cNvPr>
          <p:cNvSpPr txBox="1"/>
          <p:nvPr/>
        </p:nvSpPr>
        <p:spPr>
          <a:xfrm>
            <a:off x="267131" y="4058509"/>
            <a:ext cx="2066207" cy="8956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Тоже имя, что и</a:t>
            </a:r>
          </a:p>
          <a:p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У функции </a:t>
            </a:r>
            <a:r>
              <a:rPr sz="1940" b="1" spc="5" dirty="0" err="1">
                <a:solidFill>
                  <a:srgbClr val="FFFFFF"/>
                </a:solidFill>
                <a:latin typeface="Arial"/>
                <a:cs typeface="Arial"/>
              </a:rPr>
              <a:t>hms</a:t>
            </a:r>
            <a:r>
              <a:rPr sz="1940" b="1" spc="5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lang="ru-RU" sz="1940" b="1" spc="5" dirty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sz="194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из пакета</a:t>
            </a:r>
            <a:r>
              <a:rPr sz="1940" b="1" spc="5" dirty="0">
                <a:solidFill>
                  <a:srgbClr val="FFFFFF"/>
                </a:solidFill>
                <a:latin typeface="Arial"/>
                <a:cs typeface="Arial"/>
              </a:rPr>
              <a:t> hms</a:t>
            </a:r>
            <a:endParaRPr sz="1940" dirty="0">
              <a:latin typeface="Arial"/>
              <a:cs typeface="Arial"/>
            </a:endParaRPr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C14D54C2-D296-47D8-8CA4-F2C0B0072040}"/>
              </a:ext>
            </a:extLst>
          </p:cNvPr>
          <p:cNvSpPr txBox="1"/>
          <p:nvPr/>
        </p:nvSpPr>
        <p:spPr>
          <a:xfrm>
            <a:off x="2375161" y="1983047"/>
            <a:ext cx="3889206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15" spc="5" dirty="0">
                <a:solidFill>
                  <a:srgbClr val="A6AAA9"/>
                </a:solidFill>
                <a:latin typeface="Arial"/>
                <a:cs typeface="Arial"/>
              </a:rPr>
              <a:t>ymd_hms(), ymd_hm(), ymd_h()</a:t>
            </a:r>
            <a:endParaRPr sz="2100">
              <a:latin typeface="Arial"/>
              <a:cs typeface="Arial"/>
            </a:endParaRP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203EBF3A-BF5D-461F-A88F-86C8A81B632A}"/>
              </a:ext>
            </a:extLst>
          </p:cNvPr>
          <p:cNvSpPr txBox="1"/>
          <p:nvPr/>
        </p:nvSpPr>
        <p:spPr>
          <a:xfrm>
            <a:off x="2375161" y="2491012"/>
            <a:ext cx="3889206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15" spc="5" dirty="0">
                <a:solidFill>
                  <a:srgbClr val="A6AAA9"/>
                </a:solidFill>
                <a:latin typeface="Arial"/>
                <a:cs typeface="Arial"/>
              </a:rPr>
              <a:t>ydm_hms(), ydm_hm(), ydm_h()</a:t>
            </a:r>
            <a:endParaRPr sz="2100">
              <a:latin typeface="Arial"/>
              <a:cs typeface="Arial"/>
            </a:endParaRPr>
          </a:p>
        </p:txBody>
      </p:sp>
      <p:sp>
        <p:nvSpPr>
          <p:cNvPr id="23" name="text 1">
            <a:extLst>
              <a:ext uri="{FF2B5EF4-FFF2-40B4-BE49-F238E27FC236}">
                <a16:creationId xmlns:a16="http://schemas.microsoft.com/office/drawing/2014/main" id="{36F70772-EAD8-4C05-B39A-A5A5A50A25EF}"/>
              </a:ext>
            </a:extLst>
          </p:cNvPr>
          <p:cNvSpPr txBox="1"/>
          <p:nvPr/>
        </p:nvSpPr>
        <p:spPr>
          <a:xfrm>
            <a:off x="2375161" y="2998976"/>
            <a:ext cx="3889206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15" spc="5" dirty="0">
                <a:solidFill>
                  <a:srgbClr val="A6AAA9"/>
                </a:solidFill>
                <a:latin typeface="Arial"/>
                <a:cs typeface="Arial"/>
              </a:rPr>
              <a:t>dmy_hms(), dmy_hm(), dmy_h()</a:t>
            </a:r>
            <a:endParaRPr sz="2100">
              <a:latin typeface="Arial"/>
              <a:cs typeface="Arial"/>
            </a:endParaRPr>
          </a:p>
        </p:txBody>
      </p:sp>
      <p:sp>
        <p:nvSpPr>
          <p:cNvPr id="24" name="text 1">
            <a:extLst>
              <a:ext uri="{FF2B5EF4-FFF2-40B4-BE49-F238E27FC236}">
                <a16:creationId xmlns:a16="http://schemas.microsoft.com/office/drawing/2014/main" id="{E13E082E-0409-47BC-BE6D-3D5305F3B38A}"/>
              </a:ext>
            </a:extLst>
          </p:cNvPr>
          <p:cNvSpPr txBox="1"/>
          <p:nvPr/>
        </p:nvSpPr>
        <p:spPr>
          <a:xfrm>
            <a:off x="2375161" y="3506941"/>
            <a:ext cx="3889206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15" spc="5" dirty="0">
                <a:solidFill>
                  <a:srgbClr val="A6AAA9"/>
                </a:solidFill>
                <a:latin typeface="Arial"/>
                <a:cs typeface="Arial"/>
              </a:rPr>
              <a:t>mdy_hms(), mdy_hm(), mdy_h()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77002074-F632-4263-95FE-0B9DADB59137}"/>
              </a:ext>
            </a:extLst>
          </p:cNvPr>
          <p:cNvSpPr txBox="1"/>
          <p:nvPr/>
        </p:nvSpPr>
        <p:spPr>
          <a:xfrm>
            <a:off x="3118059" y="4516520"/>
            <a:ext cx="2475999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solidFill>
                  <a:srgbClr val="A6AAA9"/>
                </a:solidFill>
                <a:latin typeface="Arial"/>
                <a:cs typeface="Arial"/>
              </a:rPr>
              <a:t>ymd(), ydm(), mdy()</a:t>
            </a:r>
            <a:endParaRPr sz="2150">
              <a:latin typeface="Arial"/>
              <a:cs typeface="Arial"/>
            </a:endParaRP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51924976-6164-4B8E-9A4C-F07B2F517B71}"/>
              </a:ext>
            </a:extLst>
          </p:cNvPr>
          <p:cNvSpPr txBox="1"/>
          <p:nvPr/>
        </p:nvSpPr>
        <p:spPr>
          <a:xfrm>
            <a:off x="2819631" y="5024484"/>
            <a:ext cx="3012043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15" spc="5" dirty="0">
                <a:solidFill>
                  <a:srgbClr val="A6AAA9"/>
                </a:solidFill>
                <a:latin typeface="Arial"/>
                <a:cs typeface="Arial"/>
              </a:rPr>
              <a:t>myd(), dmy(), dym(), yq()</a:t>
            </a:r>
            <a:endParaRPr sz="2100">
              <a:latin typeface="Arial"/>
              <a:cs typeface="Arial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67E6713F-014D-4F12-9BAA-317A78BDAD04}"/>
              </a:ext>
            </a:extLst>
          </p:cNvPr>
          <p:cNvSpPr txBox="1"/>
          <p:nvPr/>
        </p:nvSpPr>
        <p:spPr>
          <a:xfrm>
            <a:off x="3270448" y="6040413"/>
            <a:ext cx="2134880" cy="3300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45" spc="5" dirty="0">
                <a:solidFill>
                  <a:srgbClr val="0365C0"/>
                </a:solidFill>
                <a:latin typeface="Arial"/>
                <a:cs typeface="Arial"/>
              </a:rPr>
              <a:t>hms()</a:t>
            </a:r>
            <a:r>
              <a:rPr sz="2145" spc="5" dirty="0">
                <a:solidFill>
                  <a:srgbClr val="A6AAA9"/>
                </a:solidFill>
                <a:latin typeface="Arial"/>
                <a:cs typeface="Arial"/>
              </a:rPr>
              <a:t>, hm(), ms()</a:t>
            </a:r>
            <a:endParaRPr sz="2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5396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object 11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610204" y="2047972"/>
            <a:ext cx="3045706" cy="7300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744" spc="5" dirty="0">
                <a:latin typeface="Arial"/>
                <a:cs typeface="Arial"/>
              </a:rPr>
              <a:t>hms::hms()</a:t>
            </a:r>
            <a:endParaRPr sz="47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118388" y="6570303"/>
            <a:ext cx="1007007" cy="1569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020" spc="5" dirty="0">
                <a:latin typeface="Arial"/>
                <a:cs typeface="Arial"/>
              </a:rPr>
              <a:t>* on a typical day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57" y="2871214"/>
            <a:ext cx="2327906" cy="182768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000081" y="4021422"/>
            <a:ext cx="1384931" cy="2970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930" b="1" spc="5" dirty="0">
                <a:solidFill>
                  <a:srgbClr val="FFFFFF"/>
                </a:solidFill>
                <a:latin typeface="Arial"/>
                <a:cs typeface="Arial"/>
              </a:rPr>
              <a:t>Имя пакета</a:t>
            </a:r>
            <a:endParaRPr sz="2350" dirty="0">
              <a:latin typeface="Arial"/>
              <a:cs typeface="Arial"/>
            </a:endParaRPr>
          </a:p>
        </p:txBody>
      </p:sp>
      <p:pic>
        <p:nvPicPr>
          <p:cNvPr id="5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00" y="2840756"/>
            <a:ext cx="2583672" cy="188859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918322" y="3838324"/>
            <a:ext cx="1102546" cy="6032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960" b="1" spc="5" dirty="0">
                <a:solidFill>
                  <a:srgbClr val="FFFFFF"/>
                </a:solidFill>
                <a:latin typeface="Arial"/>
                <a:cs typeface="Arial"/>
              </a:rPr>
              <a:t>Имя </a:t>
            </a:r>
          </a:p>
          <a:p>
            <a:r>
              <a:rPr lang="ru-RU" sz="1960" b="1" spc="5" dirty="0">
                <a:solidFill>
                  <a:srgbClr val="FFFFFF"/>
                </a:solidFill>
                <a:latin typeface="Arial"/>
                <a:cs typeface="Arial"/>
              </a:rPr>
              <a:t>функции</a:t>
            </a:r>
            <a:endParaRPr sz="23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2242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bject 11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610204" y="2047972"/>
            <a:ext cx="3045706" cy="7300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744" spc="5" dirty="0">
                <a:latin typeface="Arial"/>
                <a:cs typeface="Arial"/>
              </a:rPr>
              <a:t>hms::hms()</a:t>
            </a:r>
            <a:endParaRPr sz="47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118388" y="6570303"/>
            <a:ext cx="1007007" cy="1569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020" spc="5" dirty="0">
                <a:latin typeface="Arial"/>
                <a:cs typeface="Arial"/>
              </a:rPr>
              <a:t>* on a typical day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956201" y="3705206"/>
            <a:ext cx="4314323" cy="7439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34" spc="5" dirty="0">
                <a:latin typeface="Arial"/>
                <a:cs typeface="Arial"/>
              </a:rPr>
              <a:t>lubridate::hms()</a:t>
            </a:r>
            <a:endParaRPr sz="4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3362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object 11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340403" y="752663"/>
            <a:ext cx="1615827" cy="7579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925" spc="5" dirty="0">
                <a:latin typeface="Arial"/>
                <a:cs typeface="Arial"/>
              </a:rPr>
              <a:t>hms()</a:t>
            </a:r>
            <a:endParaRPr sz="49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118388" y="6570303"/>
            <a:ext cx="1007007" cy="1569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020" spc="5" dirty="0">
                <a:latin typeface="Arial"/>
                <a:cs typeface="Arial"/>
              </a:rPr>
              <a:t>* on a typical day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89" y="2436293"/>
            <a:ext cx="7527819" cy="753600"/>
          </a:xfrm>
          <a:prstGeom prst="rect">
            <a:avLst/>
          </a:prstGeom>
        </p:spPr>
      </p:pic>
      <p:pic>
        <p:nvPicPr>
          <p:cNvPr id="5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14" y="2433119"/>
            <a:ext cx="7534171" cy="75994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432307" y="2582605"/>
            <a:ext cx="6394058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5" dirty="0">
                <a:latin typeface="Arial"/>
                <a:cs typeface="Arial"/>
              </a:rPr>
              <a:t>hms::hms(</a:t>
            </a:r>
            <a:r>
              <a:rPr sz="3000" spc="5" dirty="0">
                <a:solidFill>
                  <a:srgbClr val="0365C0"/>
                </a:solidFill>
                <a:latin typeface="Arial"/>
                <a:cs typeface="Arial"/>
              </a:rPr>
              <a:t>seconds  =  3,  hours  =  5</a:t>
            </a:r>
            <a:r>
              <a:rPr sz="3000" spc="5" dirty="0">
                <a:latin typeface="Arial"/>
                <a:cs typeface="Arial"/>
              </a:rPr>
              <a:t>)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5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704" y="3080113"/>
            <a:ext cx="2803328" cy="166517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2493140" y="3664934"/>
            <a:ext cx="2464457" cy="10479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52947" algn="ctr"/>
            <a:r>
              <a:rPr lang="ru-RU" sz="2350" b="1" spc="5" dirty="0">
                <a:solidFill>
                  <a:srgbClr val="FFFFFF"/>
                </a:solidFill>
                <a:latin typeface="Arial"/>
                <a:cs typeface="Arial"/>
              </a:rPr>
              <a:t>Вызов функции</a:t>
            </a:r>
            <a:endParaRPr sz="2350" dirty="0">
              <a:latin typeface="Arial"/>
              <a:cs typeface="Arial"/>
            </a:endParaRPr>
          </a:p>
          <a:p>
            <a:pPr algn="ctr"/>
            <a:r>
              <a:rPr sz="2230" b="1" spc="5" dirty="0">
                <a:solidFill>
                  <a:srgbClr val="FFFFFF"/>
                </a:solidFill>
                <a:latin typeface="Arial"/>
                <a:cs typeface="Arial"/>
              </a:rPr>
              <a:t>hms() </a:t>
            </a:r>
            <a:r>
              <a:rPr lang="ru-RU" sz="2230" b="1" spc="5" dirty="0">
                <a:solidFill>
                  <a:srgbClr val="FFFFFF"/>
                </a:solidFill>
                <a:latin typeface="Arial"/>
                <a:cs typeface="Arial"/>
              </a:rPr>
              <a:t>из пакета</a:t>
            </a:r>
          </a:p>
          <a:p>
            <a:pPr marL="19049" algn="ctr"/>
            <a:r>
              <a:rPr sz="223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30" b="1" spc="5" dirty="0" err="1">
                <a:solidFill>
                  <a:srgbClr val="FFFFFF"/>
                </a:solidFill>
                <a:latin typeface="Arial"/>
                <a:cs typeface="Arial"/>
              </a:rPr>
              <a:t>hms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88900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324" y="4306947"/>
            <a:ext cx="1777875" cy="2057256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798679" y="457697"/>
            <a:ext cx="9557103" cy="17915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5821" spc="5" dirty="0">
                <a:latin typeface="Arial"/>
                <a:cs typeface="Arial"/>
              </a:rPr>
              <a:t>Работайте с разными</a:t>
            </a:r>
            <a:br>
              <a:rPr lang="ru-RU" sz="5821" spc="5" dirty="0">
                <a:latin typeface="Arial"/>
                <a:cs typeface="Arial"/>
              </a:rPr>
            </a:br>
            <a:r>
              <a:rPr lang="ru-RU" sz="5821" spc="5" dirty="0">
                <a:latin typeface="Arial"/>
                <a:cs typeface="Arial"/>
              </a:rPr>
              <a:t>типами данных с пакетами </a:t>
            </a:r>
            <a:endParaRPr sz="5821" dirty="0">
              <a:latin typeface="Arial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9" y="2706860"/>
            <a:ext cx="1777875" cy="2063605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219" y="2706860"/>
            <a:ext cx="1777875" cy="2063605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254" y="4306947"/>
            <a:ext cx="1777875" cy="20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1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1" y="2032098"/>
            <a:ext cx="11111720" cy="4647874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70" y="462818"/>
            <a:ext cx="10690136" cy="1740132"/>
          </a:xfrm>
          <a:prstGeom prst="rect">
            <a:avLst/>
          </a:prstGeom>
        </p:spPr>
      </p:pic>
      <p:pic>
        <p:nvPicPr>
          <p:cNvPr id="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96" y="459644"/>
            <a:ext cx="10696484" cy="174647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76667" y="614561"/>
            <a:ext cx="178221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flights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76667" y="1135224"/>
            <a:ext cx="624786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mutate(delayed  =  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arr_delay  &gt;  0</a:t>
            </a:r>
            <a:r>
              <a:rPr sz="2500" spc="5" dirty="0">
                <a:latin typeface="Arial"/>
                <a:cs typeface="Arial"/>
              </a:rPr>
              <a:t>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76666" y="1655888"/>
            <a:ext cx="415562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select(arr_delay,  delayed)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50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1" y="2032098"/>
            <a:ext cx="11111720" cy="4647874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70" y="462818"/>
            <a:ext cx="10690136" cy="1740132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96" y="459644"/>
            <a:ext cx="10696484" cy="174647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76667" y="614561"/>
            <a:ext cx="178221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flights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76667" y="1135224"/>
            <a:ext cx="624786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mutate(delayed  =  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arr_delay  &gt;  0</a:t>
            </a:r>
            <a:r>
              <a:rPr sz="2500" spc="5" dirty="0">
                <a:latin typeface="Arial"/>
                <a:cs typeface="Arial"/>
              </a:rPr>
              <a:t>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76666" y="1655888"/>
            <a:ext cx="413183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select(arr_delay,  delayed)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57" y="3347597"/>
            <a:ext cx="2733083" cy="1746478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518813" y="3543865"/>
            <a:ext cx="2559996" cy="13819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4448"/>
            <a:r>
              <a:rPr lang="ru-RU" sz="2260" b="1" spc="5" dirty="0">
                <a:solidFill>
                  <a:srgbClr val="FFFFFF"/>
                </a:solidFill>
                <a:latin typeface="Arial"/>
                <a:cs typeface="Arial"/>
              </a:rPr>
              <a:t>Можем ли мы </a:t>
            </a:r>
            <a:br>
              <a:rPr lang="ru-RU" sz="226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260" b="1" spc="5" dirty="0">
                <a:solidFill>
                  <a:srgbClr val="FFFFFF"/>
                </a:solidFill>
                <a:latin typeface="Arial"/>
                <a:cs typeface="Arial"/>
              </a:rPr>
              <a:t>рассчитать</a:t>
            </a:r>
            <a:r>
              <a:rPr lang="en-US" sz="226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ru-RU" sz="2260" b="1" spc="5" dirty="0">
                <a:solidFill>
                  <a:srgbClr val="FFFFFF"/>
                </a:solidFill>
                <a:latin typeface="Arial"/>
                <a:cs typeface="Arial"/>
              </a:rPr>
              <a:t>долю</a:t>
            </a:r>
            <a:br>
              <a:rPr lang="ru-RU" sz="226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110" b="1" spc="5" dirty="0">
                <a:solidFill>
                  <a:srgbClr val="FFFFFF"/>
                </a:solidFill>
                <a:latin typeface="Arial"/>
                <a:cs typeface="Arial"/>
              </a:rPr>
              <a:t>вылетов из </a:t>
            </a:r>
            <a:r>
              <a:rPr sz="2110" b="1" spc="5" dirty="0">
                <a:solidFill>
                  <a:srgbClr val="FFFFFF"/>
                </a:solidFill>
                <a:latin typeface="Arial"/>
                <a:cs typeface="Arial"/>
              </a:rPr>
              <a:t>NYC</a:t>
            </a:r>
            <a:br>
              <a:rPr lang="ru-RU" sz="211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350" b="1" spc="5" dirty="0">
                <a:solidFill>
                  <a:srgbClr val="FFFFFF"/>
                </a:solidFill>
                <a:latin typeface="Arial"/>
                <a:cs typeface="Arial"/>
              </a:rPr>
              <a:t>с опозданием</a:t>
            </a:r>
            <a:r>
              <a:rPr sz="2350" b="1" spc="5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3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547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092497" y="3259129"/>
            <a:ext cx="6007007" cy="9002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2925" spc="5" dirty="0">
                <a:latin typeface="Arial"/>
                <a:cs typeface="Arial"/>
              </a:rPr>
              <a:t>1. </a:t>
            </a:r>
            <a:r>
              <a:rPr lang="ru-RU" sz="2925" spc="5" dirty="0">
                <a:latin typeface="Arial"/>
                <a:cs typeface="Arial"/>
              </a:rPr>
              <a:t>Математические операции с </a:t>
            </a:r>
            <a:br>
              <a:rPr lang="ru-RU" sz="2925" spc="5" dirty="0">
                <a:latin typeface="Arial"/>
                <a:cs typeface="Arial"/>
              </a:rPr>
            </a:br>
            <a:r>
              <a:rPr lang="ru-RU" sz="2925" spc="5" dirty="0">
                <a:latin typeface="Arial"/>
                <a:cs typeface="Arial"/>
              </a:rPr>
              <a:t>логическими переменными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64132" y="1118613"/>
            <a:ext cx="10496784" cy="142808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ru-RU" sz="4640" spc="5" dirty="0">
                <a:latin typeface="Arial"/>
                <a:cs typeface="Arial"/>
              </a:rPr>
              <a:t>Наиболее важные навыки при работе</a:t>
            </a:r>
            <a:br>
              <a:rPr lang="ru-RU" sz="4640" spc="5" dirty="0">
                <a:latin typeface="Arial"/>
                <a:cs typeface="Arial"/>
              </a:rPr>
            </a:br>
            <a:r>
              <a:rPr lang="ru-RU" sz="4640" spc="5" dirty="0">
                <a:latin typeface="Arial"/>
                <a:cs typeface="Arial"/>
              </a:rPr>
              <a:t> с  логическими переменными</a:t>
            </a:r>
            <a:endParaRPr sz="4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0448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8" y="517912"/>
            <a:ext cx="12191144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5000" spc="5" dirty="0">
                <a:latin typeface="Arial"/>
                <a:cs typeface="Arial"/>
              </a:rPr>
              <a:t>Математические операции</a:t>
            </a:r>
            <a:endParaRPr sz="50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89694" y="1585374"/>
            <a:ext cx="10857139" cy="8794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Когда вы совершаете мат. операции с логическими переменными</a:t>
            </a:r>
            <a:r>
              <a:rPr sz="2715" spc="5" dirty="0">
                <a:latin typeface="Arial"/>
                <a:cs typeface="Arial"/>
              </a:rPr>
              <a:t>,</a:t>
            </a:r>
            <a:br>
              <a:rPr lang="ru-RU" sz="2715" spc="5" dirty="0">
                <a:latin typeface="Arial"/>
                <a:cs typeface="Arial"/>
              </a:rPr>
            </a:br>
            <a:r>
              <a:rPr sz="2715" spc="5" dirty="0">
                <a:latin typeface="Arial"/>
                <a:cs typeface="Arial"/>
              </a:rPr>
              <a:t> TRUE </a:t>
            </a:r>
            <a:r>
              <a:rPr lang="ru-RU" sz="2715" spc="5" dirty="0">
                <a:latin typeface="Arial"/>
                <a:cs typeface="Arial"/>
              </a:rPr>
              <a:t>становится</a:t>
            </a:r>
            <a:r>
              <a:rPr sz="2715" spc="5" dirty="0">
                <a:latin typeface="Arial"/>
                <a:cs typeface="Arial"/>
              </a:rPr>
              <a:t> 1 </a:t>
            </a:r>
            <a:r>
              <a:rPr lang="ru-RU" sz="2715" spc="5" dirty="0">
                <a:latin typeface="Arial"/>
                <a:cs typeface="Arial"/>
              </a:rPr>
              <a:t>и </a:t>
            </a:r>
            <a:r>
              <a:rPr sz="3000" spc="5" dirty="0">
                <a:latin typeface="Arial"/>
                <a:cs typeface="Arial"/>
              </a:rPr>
              <a:t>FALSE </a:t>
            </a:r>
            <a:r>
              <a:rPr lang="ru-RU" sz="3000" spc="5" dirty="0">
                <a:latin typeface="Arial"/>
                <a:cs typeface="Arial"/>
              </a:rPr>
              <a:t>становится </a:t>
            </a:r>
            <a:r>
              <a:rPr sz="3000" spc="5" dirty="0">
                <a:latin typeface="Arial"/>
                <a:cs typeface="Arial"/>
              </a:rPr>
              <a:t>0.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70129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1262</Words>
  <Application>Microsoft Office PowerPoint</Application>
  <PresentationFormat>Широкоэкранный</PresentationFormat>
  <Paragraphs>348</Paragraphs>
  <Slides>54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Анализ данных (Applied Data Science)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 Ярославцев</dc:creator>
  <cp:lastModifiedBy>Алексей Ярославцев</cp:lastModifiedBy>
  <cp:revision>1</cp:revision>
  <dcterms:created xsi:type="dcterms:W3CDTF">2019-02-12T00:17:58Z</dcterms:created>
  <dcterms:modified xsi:type="dcterms:W3CDTF">2019-02-12T00:18:32Z</dcterms:modified>
</cp:coreProperties>
</file>